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57" r:id="rId3"/>
    <p:sldId id="266" r:id="rId4"/>
    <p:sldId id="258" r:id="rId5"/>
    <p:sldId id="259" r:id="rId6"/>
    <p:sldId id="260" r:id="rId7"/>
    <p:sldId id="261" r:id="rId8"/>
    <p:sldId id="262" r:id="rId9"/>
    <p:sldId id="263" r:id="rId10"/>
    <p:sldId id="264" r:id="rId11"/>
    <p:sldId id="267" r:id="rId12"/>
    <p:sldId id="268" r:id="rId13"/>
    <p:sldId id="274" r:id="rId14"/>
    <p:sldId id="269" r:id="rId15"/>
    <p:sldId id="270" r:id="rId16"/>
    <p:sldId id="272" r:id="rId17"/>
    <p:sldId id="273" r:id="rId18"/>
    <p:sldId id="278" r:id="rId19"/>
    <p:sldId id="275" r:id="rId20"/>
    <p:sldId id="276" r:id="rId21"/>
    <p:sldId id="277" r:id="rId22"/>
    <p:sldId id="279" r:id="rId23"/>
    <p:sldId id="280" r:id="rId24"/>
    <p:sldId id="283" r:id="rId25"/>
    <p:sldId id="281" r:id="rId26"/>
    <p:sldId id="282" r:id="rId27"/>
    <p:sldId id="314" r:id="rId28"/>
    <p:sldId id="284" r:id="rId29"/>
    <p:sldId id="287" r:id="rId30"/>
    <p:sldId id="285" r:id="rId31"/>
    <p:sldId id="286" r:id="rId32"/>
    <p:sldId id="288" r:id="rId33"/>
    <p:sldId id="289" r:id="rId34"/>
    <p:sldId id="290" r:id="rId35"/>
    <p:sldId id="291" r:id="rId36"/>
    <p:sldId id="292" r:id="rId37"/>
    <p:sldId id="293" r:id="rId38"/>
    <p:sldId id="315" r:id="rId39"/>
    <p:sldId id="294" r:id="rId40"/>
    <p:sldId id="295" r:id="rId41"/>
    <p:sldId id="296" r:id="rId42"/>
    <p:sldId id="297" r:id="rId43"/>
    <p:sldId id="299" r:id="rId44"/>
    <p:sldId id="300" r:id="rId45"/>
    <p:sldId id="301" r:id="rId46"/>
    <p:sldId id="302" r:id="rId47"/>
    <p:sldId id="303" r:id="rId48"/>
    <p:sldId id="304" r:id="rId49"/>
    <p:sldId id="305" r:id="rId50"/>
    <p:sldId id="306" r:id="rId51"/>
    <p:sldId id="307" r:id="rId52"/>
    <p:sldId id="308" r:id="rId53"/>
    <p:sldId id="309" r:id="rId54"/>
    <p:sldId id="320" r:id="rId55"/>
    <p:sldId id="319" r:id="rId56"/>
    <p:sldId id="313" r:id="rId57"/>
    <p:sldId id="310" r:id="rId58"/>
    <p:sldId id="316" r:id="rId59"/>
    <p:sldId id="317" r:id="rId60"/>
    <p:sldId id="311" r:id="rId61"/>
    <p:sldId id="312" r:id="rId62"/>
    <p:sldId id="31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6AA95C-ABE1-4244-A26B-B21CF7948101}" type="datetimeFigureOut">
              <a:rPr lang="en-US" smtClean="0"/>
              <a:t>4/12/2016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3579FF-325B-462E-853A-8F5E2B901E8A}" type="slidenum">
              <a:rPr lang="en-US" smtClean="0"/>
              <a:t>‹#›</a:t>
            </a:fld>
            <a:endParaRPr lang="en-US"/>
          </a:p>
        </p:txBody>
      </p:sp>
    </p:spTree>
    <p:extLst>
      <p:ext uri="{BB962C8B-B14F-4D97-AF65-F5344CB8AC3E}">
        <p14:creationId xmlns:p14="http://schemas.microsoft.com/office/powerpoint/2010/main" val="847103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4/12/2016 4:51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438523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DAFFC3-4012-469F-A29D-8E6ADEA39874}" type="datetimeFigureOut">
              <a:rPr lang="en-US" smtClean="0"/>
              <a:t>4/12/2016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6842F-233B-4286-A41D-949CBD518BE5}" type="slidenum">
              <a:rPr lang="en-US" smtClean="0"/>
              <a:t>‹#›</a:t>
            </a:fld>
            <a:endParaRPr lang="en-US"/>
          </a:p>
        </p:txBody>
      </p:sp>
    </p:spTree>
    <p:extLst>
      <p:ext uri="{BB962C8B-B14F-4D97-AF65-F5344CB8AC3E}">
        <p14:creationId xmlns:p14="http://schemas.microsoft.com/office/powerpoint/2010/main" val="672202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AFFC3-4012-469F-A29D-8E6ADEA39874}" type="datetimeFigureOut">
              <a:rPr lang="en-US" smtClean="0"/>
              <a:t>4/12/2016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6842F-233B-4286-A41D-949CBD518BE5}" type="slidenum">
              <a:rPr lang="en-US" smtClean="0"/>
              <a:t>‹#›</a:t>
            </a:fld>
            <a:endParaRPr lang="en-US"/>
          </a:p>
        </p:txBody>
      </p:sp>
    </p:spTree>
    <p:extLst>
      <p:ext uri="{BB962C8B-B14F-4D97-AF65-F5344CB8AC3E}">
        <p14:creationId xmlns:p14="http://schemas.microsoft.com/office/powerpoint/2010/main" val="1478389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AFFC3-4012-469F-A29D-8E6ADEA39874}" type="datetimeFigureOut">
              <a:rPr lang="en-US" smtClean="0"/>
              <a:t>4/12/2016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6842F-233B-4286-A41D-949CBD518BE5}" type="slidenum">
              <a:rPr lang="en-US" smtClean="0"/>
              <a:t>‹#›</a:t>
            </a:fld>
            <a:endParaRPr lang="en-US"/>
          </a:p>
        </p:txBody>
      </p:sp>
    </p:spTree>
    <p:extLst>
      <p:ext uri="{BB962C8B-B14F-4D97-AF65-F5344CB8AC3E}">
        <p14:creationId xmlns:p14="http://schemas.microsoft.com/office/powerpoint/2010/main" val="3993872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AFFC3-4012-469F-A29D-8E6ADEA39874}" type="datetimeFigureOut">
              <a:rPr lang="en-US" smtClean="0"/>
              <a:t>4/12/2016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6842F-233B-4286-A41D-949CBD518BE5}" type="slidenum">
              <a:rPr lang="en-US" smtClean="0"/>
              <a:t>‹#›</a:t>
            </a:fld>
            <a:endParaRPr lang="en-US"/>
          </a:p>
        </p:txBody>
      </p:sp>
    </p:spTree>
    <p:extLst>
      <p:ext uri="{BB962C8B-B14F-4D97-AF65-F5344CB8AC3E}">
        <p14:creationId xmlns:p14="http://schemas.microsoft.com/office/powerpoint/2010/main" val="921742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DAFFC3-4012-469F-A29D-8E6ADEA39874}" type="datetimeFigureOut">
              <a:rPr lang="en-US" smtClean="0"/>
              <a:t>4/12/2016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6842F-233B-4286-A41D-949CBD518BE5}" type="slidenum">
              <a:rPr lang="en-US" smtClean="0"/>
              <a:t>‹#›</a:t>
            </a:fld>
            <a:endParaRPr lang="en-US"/>
          </a:p>
        </p:txBody>
      </p:sp>
    </p:spTree>
    <p:extLst>
      <p:ext uri="{BB962C8B-B14F-4D97-AF65-F5344CB8AC3E}">
        <p14:creationId xmlns:p14="http://schemas.microsoft.com/office/powerpoint/2010/main" val="171984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DAFFC3-4012-469F-A29D-8E6ADEA39874}" type="datetimeFigureOut">
              <a:rPr lang="en-US" smtClean="0"/>
              <a:t>4/12/2016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6842F-233B-4286-A41D-949CBD518BE5}" type="slidenum">
              <a:rPr lang="en-US" smtClean="0"/>
              <a:t>‹#›</a:t>
            </a:fld>
            <a:endParaRPr lang="en-US"/>
          </a:p>
        </p:txBody>
      </p:sp>
    </p:spTree>
    <p:extLst>
      <p:ext uri="{BB962C8B-B14F-4D97-AF65-F5344CB8AC3E}">
        <p14:creationId xmlns:p14="http://schemas.microsoft.com/office/powerpoint/2010/main" val="2780867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DAFFC3-4012-469F-A29D-8E6ADEA39874}" type="datetimeFigureOut">
              <a:rPr lang="en-US" smtClean="0"/>
              <a:t>4/12/2016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6842F-233B-4286-A41D-949CBD518BE5}" type="slidenum">
              <a:rPr lang="en-US" smtClean="0"/>
              <a:t>‹#›</a:t>
            </a:fld>
            <a:endParaRPr lang="en-US"/>
          </a:p>
        </p:txBody>
      </p:sp>
    </p:spTree>
    <p:extLst>
      <p:ext uri="{BB962C8B-B14F-4D97-AF65-F5344CB8AC3E}">
        <p14:creationId xmlns:p14="http://schemas.microsoft.com/office/powerpoint/2010/main" val="2879367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DAFFC3-4012-469F-A29D-8E6ADEA39874}" type="datetimeFigureOut">
              <a:rPr lang="en-US" smtClean="0"/>
              <a:t>4/12/2016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6842F-233B-4286-A41D-949CBD518BE5}" type="slidenum">
              <a:rPr lang="en-US" smtClean="0"/>
              <a:t>‹#›</a:t>
            </a:fld>
            <a:endParaRPr lang="en-US"/>
          </a:p>
        </p:txBody>
      </p:sp>
    </p:spTree>
    <p:extLst>
      <p:ext uri="{BB962C8B-B14F-4D97-AF65-F5344CB8AC3E}">
        <p14:creationId xmlns:p14="http://schemas.microsoft.com/office/powerpoint/2010/main" val="1279006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DAFFC3-4012-469F-A29D-8E6ADEA39874}" type="datetimeFigureOut">
              <a:rPr lang="en-US" smtClean="0"/>
              <a:t>4/12/2016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66842F-233B-4286-A41D-949CBD518BE5}" type="slidenum">
              <a:rPr lang="en-US" smtClean="0"/>
              <a:t>‹#›</a:t>
            </a:fld>
            <a:endParaRPr lang="en-US"/>
          </a:p>
        </p:txBody>
      </p:sp>
    </p:spTree>
    <p:extLst>
      <p:ext uri="{BB962C8B-B14F-4D97-AF65-F5344CB8AC3E}">
        <p14:creationId xmlns:p14="http://schemas.microsoft.com/office/powerpoint/2010/main" val="645716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DAFFC3-4012-469F-A29D-8E6ADEA39874}" type="datetimeFigureOut">
              <a:rPr lang="en-US" smtClean="0"/>
              <a:t>4/12/2016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6842F-233B-4286-A41D-949CBD518BE5}" type="slidenum">
              <a:rPr lang="en-US" smtClean="0"/>
              <a:t>‹#›</a:t>
            </a:fld>
            <a:endParaRPr lang="en-US"/>
          </a:p>
        </p:txBody>
      </p:sp>
    </p:spTree>
    <p:extLst>
      <p:ext uri="{BB962C8B-B14F-4D97-AF65-F5344CB8AC3E}">
        <p14:creationId xmlns:p14="http://schemas.microsoft.com/office/powerpoint/2010/main" val="1341129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DAFFC3-4012-469F-A29D-8E6ADEA39874}" type="datetimeFigureOut">
              <a:rPr lang="en-US" smtClean="0"/>
              <a:t>4/12/2016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6842F-233B-4286-A41D-949CBD518BE5}" type="slidenum">
              <a:rPr lang="en-US" smtClean="0"/>
              <a:t>‹#›</a:t>
            </a:fld>
            <a:endParaRPr lang="en-US"/>
          </a:p>
        </p:txBody>
      </p:sp>
    </p:spTree>
    <p:extLst>
      <p:ext uri="{BB962C8B-B14F-4D97-AF65-F5344CB8AC3E}">
        <p14:creationId xmlns:p14="http://schemas.microsoft.com/office/powerpoint/2010/main" val="114592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DAFFC3-4012-469F-A29D-8E6ADEA39874}" type="datetimeFigureOut">
              <a:rPr lang="en-US" smtClean="0"/>
              <a:t>4/12/2016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66842F-233B-4286-A41D-949CBD518BE5}" type="slidenum">
              <a:rPr lang="en-US" smtClean="0"/>
              <a:t>‹#›</a:t>
            </a:fld>
            <a:endParaRPr lang="en-US"/>
          </a:p>
        </p:txBody>
      </p:sp>
    </p:spTree>
    <p:extLst>
      <p:ext uri="{BB962C8B-B14F-4D97-AF65-F5344CB8AC3E}">
        <p14:creationId xmlns:p14="http://schemas.microsoft.com/office/powerpoint/2010/main" val="2759540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DevOps </a:t>
            </a:r>
            <a:endParaRPr lang="en-US" dirty="0"/>
          </a:p>
        </p:txBody>
      </p:sp>
      <p:sp>
        <p:nvSpPr>
          <p:cNvPr id="3" name="Subtitle 2"/>
          <p:cNvSpPr>
            <a:spLocks noGrp="1"/>
          </p:cNvSpPr>
          <p:nvPr>
            <p:ph type="subTitle" idx="1"/>
          </p:nvPr>
        </p:nvSpPr>
        <p:spPr/>
        <p:txBody>
          <a:bodyPr/>
          <a:lstStyle/>
          <a:p>
            <a:r>
              <a:rPr lang="en-US" dirty="0" smtClean="0"/>
              <a:t>			A Walk through</a:t>
            </a:r>
            <a:endParaRPr lang="en-US" dirty="0"/>
          </a:p>
        </p:txBody>
      </p:sp>
    </p:spTree>
    <p:extLst>
      <p:ext uri="{BB962C8B-B14F-4D97-AF65-F5344CB8AC3E}">
        <p14:creationId xmlns:p14="http://schemas.microsoft.com/office/powerpoint/2010/main" val="43823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Sample Future Application Stack</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838200" y="1825626"/>
            <a:ext cx="8702615" cy="4339116"/>
          </a:xfrm>
          <a:prstGeom prst="rect">
            <a:avLst/>
          </a:prstGeom>
        </p:spPr>
      </p:pic>
    </p:spTree>
    <p:extLst>
      <p:ext uri="{BB962C8B-B14F-4D97-AF65-F5344CB8AC3E}">
        <p14:creationId xmlns:p14="http://schemas.microsoft.com/office/powerpoint/2010/main" val="14285033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JIRA</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167062" y="1319212"/>
            <a:ext cx="5857875" cy="4219575"/>
          </a:xfrm>
          <a:prstGeom prst="rect">
            <a:avLst/>
          </a:prstGeom>
        </p:spPr>
      </p:pic>
    </p:spTree>
    <p:extLst>
      <p:ext uri="{BB962C8B-B14F-4D97-AF65-F5344CB8AC3E}">
        <p14:creationId xmlns:p14="http://schemas.microsoft.com/office/powerpoint/2010/main" val="33185372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133725" y="1385887"/>
            <a:ext cx="5924550" cy="4086225"/>
          </a:xfrm>
          <a:prstGeom prst="rect">
            <a:avLst/>
          </a:prstGeom>
        </p:spPr>
      </p:pic>
    </p:spTree>
    <p:extLst>
      <p:ext uri="{BB962C8B-B14F-4D97-AF65-F5344CB8AC3E}">
        <p14:creationId xmlns:p14="http://schemas.microsoft.com/office/powerpoint/2010/main" val="6373718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Control</a:t>
            </a:r>
            <a:br>
              <a:rPr lang="en-US" dirty="0" smtClean="0"/>
            </a:br>
            <a:endParaRPr lang="en-US" dirty="0"/>
          </a:p>
        </p:txBody>
      </p:sp>
      <p:sp>
        <p:nvSpPr>
          <p:cNvPr id="3" name="Content Placeholder 2"/>
          <p:cNvSpPr>
            <a:spLocks noGrp="1"/>
          </p:cNvSpPr>
          <p:nvPr>
            <p:ph idx="1"/>
          </p:nvPr>
        </p:nvSpPr>
        <p:spPr/>
        <p:txBody>
          <a:bodyPr/>
          <a:lstStyle/>
          <a:p>
            <a:r>
              <a:rPr lang="en-US" dirty="0" err="1" smtClean="0"/>
              <a:t>Github</a:t>
            </a:r>
            <a:endParaRPr lang="en-US" dirty="0" smtClean="0"/>
          </a:p>
          <a:p>
            <a:r>
              <a:rPr lang="en-US" dirty="0" err="1" smtClean="0"/>
              <a:t>GitLab</a:t>
            </a:r>
            <a:endParaRPr lang="en-US" dirty="0" smtClean="0"/>
          </a:p>
          <a:p>
            <a:r>
              <a:rPr lang="en-US" dirty="0" err="1" smtClean="0"/>
              <a:t>BitBucket</a:t>
            </a:r>
            <a:endParaRPr lang="en-US" dirty="0" smtClean="0"/>
          </a:p>
          <a:p>
            <a:r>
              <a:rPr lang="en-US" dirty="0" err="1" smtClean="0"/>
              <a:t>Gitblit</a:t>
            </a:r>
            <a:endParaRPr lang="en-US" dirty="0"/>
          </a:p>
        </p:txBody>
      </p:sp>
    </p:spTree>
    <p:extLst>
      <p:ext uri="{BB962C8B-B14F-4D97-AF65-F5344CB8AC3E}">
        <p14:creationId xmlns:p14="http://schemas.microsoft.com/office/powerpoint/2010/main" val="3807266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28962" y="1243012"/>
            <a:ext cx="5934075" cy="4371975"/>
          </a:xfrm>
          <a:prstGeom prst="rect">
            <a:avLst/>
          </a:prstGeom>
        </p:spPr>
      </p:pic>
    </p:spTree>
    <p:extLst>
      <p:ext uri="{BB962C8B-B14F-4D97-AF65-F5344CB8AC3E}">
        <p14:creationId xmlns:p14="http://schemas.microsoft.com/office/powerpoint/2010/main" val="24319701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67087" y="1828800"/>
            <a:ext cx="5457825" cy="3200400"/>
          </a:xfrm>
          <a:prstGeom prst="rect">
            <a:avLst/>
          </a:prstGeom>
        </p:spPr>
      </p:pic>
    </p:spTree>
    <p:extLst>
      <p:ext uri="{BB962C8B-B14F-4D97-AF65-F5344CB8AC3E}">
        <p14:creationId xmlns:p14="http://schemas.microsoft.com/office/powerpoint/2010/main" val="16687626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486150" y="2005012"/>
            <a:ext cx="5219700" cy="2847975"/>
          </a:xfrm>
          <a:prstGeom prst="rect">
            <a:avLst/>
          </a:prstGeom>
        </p:spPr>
      </p:pic>
    </p:spTree>
    <p:extLst>
      <p:ext uri="{BB962C8B-B14F-4D97-AF65-F5344CB8AC3E}">
        <p14:creationId xmlns:p14="http://schemas.microsoft.com/office/powerpoint/2010/main" val="3239336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409950" y="2433637"/>
            <a:ext cx="5372100" cy="1990725"/>
          </a:xfrm>
          <a:prstGeom prst="rect">
            <a:avLst/>
          </a:prstGeom>
        </p:spPr>
      </p:pic>
    </p:spTree>
    <p:extLst>
      <p:ext uri="{BB962C8B-B14F-4D97-AF65-F5344CB8AC3E}">
        <p14:creationId xmlns:p14="http://schemas.microsoft.com/office/powerpoint/2010/main" val="18779391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Tools</a:t>
            </a:r>
            <a:endParaRPr lang="en-US" dirty="0"/>
          </a:p>
        </p:txBody>
      </p:sp>
      <p:sp>
        <p:nvSpPr>
          <p:cNvPr id="3" name="Content Placeholder 2"/>
          <p:cNvSpPr>
            <a:spLocks noGrp="1"/>
          </p:cNvSpPr>
          <p:nvPr>
            <p:ph idx="1"/>
          </p:nvPr>
        </p:nvSpPr>
        <p:spPr/>
        <p:txBody>
          <a:bodyPr/>
          <a:lstStyle/>
          <a:p>
            <a:r>
              <a:rPr lang="en-US" dirty="0" smtClean="0"/>
              <a:t>Maven</a:t>
            </a:r>
          </a:p>
          <a:p>
            <a:r>
              <a:rPr lang="en-US" dirty="0" err="1" smtClean="0"/>
              <a:t>Gradle</a:t>
            </a:r>
            <a:endParaRPr lang="en-US" dirty="0" smtClean="0"/>
          </a:p>
          <a:p>
            <a:r>
              <a:rPr lang="en-US" dirty="0" smtClean="0"/>
              <a:t>Grunt</a:t>
            </a:r>
          </a:p>
          <a:p>
            <a:r>
              <a:rPr lang="en-US" dirty="0" err="1" smtClean="0"/>
              <a:t>MSBuild</a:t>
            </a:r>
            <a:endParaRPr lang="en-US" dirty="0" smtClean="0"/>
          </a:p>
          <a:p>
            <a:r>
              <a:rPr lang="en-US" dirty="0" smtClean="0"/>
              <a:t>Ant</a:t>
            </a:r>
          </a:p>
          <a:p>
            <a:r>
              <a:rPr lang="en-US" dirty="0" smtClean="0"/>
              <a:t>Make</a:t>
            </a:r>
            <a:endParaRPr lang="en-US" dirty="0"/>
          </a:p>
        </p:txBody>
      </p:sp>
    </p:spTree>
    <p:extLst>
      <p:ext uri="{BB962C8B-B14F-4D97-AF65-F5344CB8AC3E}">
        <p14:creationId xmlns:p14="http://schemas.microsoft.com/office/powerpoint/2010/main" val="1650006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Maven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19462" y="1243012"/>
            <a:ext cx="5553075" cy="4371975"/>
          </a:xfrm>
          <a:prstGeom prst="rect">
            <a:avLst/>
          </a:prstGeom>
        </p:spPr>
      </p:pic>
    </p:spTree>
    <p:extLst>
      <p:ext uri="{BB962C8B-B14F-4D97-AF65-F5344CB8AC3E}">
        <p14:creationId xmlns:p14="http://schemas.microsoft.com/office/powerpoint/2010/main" val="4021654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is DevOps?</a:t>
            </a:r>
            <a:endParaRPr lang="en-US" dirty="0"/>
          </a:p>
        </p:txBody>
      </p:sp>
      <p:sp>
        <p:nvSpPr>
          <p:cNvPr id="3" name="Subtitle 2"/>
          <p:cNvSpPr>
            <a:spLocks noGrp="1"/>
          </p:cNvSpPr>
          <p:nvPr>
            <p:ph type="subTitle" idx="1"/>
          </p:nvPr>
        </p:nvSpPr>
        <p:spPr/>
        <p:txBody>
          <a:bodyPr/>
          <a:lstStyle/>
          <a:p>
            <a:r>
              <a:rPr lang="en-US" dirty="0" smtClean="0"/>
              <a:t>			</a:t>
            </a:r>
            <a:endParaRPr lang="en-US" dirty="0"/>
          </a:p>
        </p:txBody>
      </p:sp>
    </p:spTree>
    <p:extLst>
      <p:ext uri="{BB962C8B-B14F-4D97-AF65-F5344CB8AC3E}">
        <p14:creationId xmlns:p14="http://schemas.microsoft.com/office/powerpoint/2010/main" val="30509499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Maven..continued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05150" y="1204912"/>
            <a:ext cx="5981700" cy="4448175"/>
          </a:xfrm>
          <a:prstGeom prst="rect">
            <a:avLst/>
          </a:prstGeom>
        </p:spPr>
      </p:pic>
    </p:spTree>
    <p:extLst>
      <p:ext uri="{BB962C8B-B14F-4D97-AF65-F5344CB8AC3E}">
        <p14:creationId xmlns:p14="http://schemas.microsoft.com/office/powerpoint/2010/main" val="18653810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Maven..continued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86112" y="1223962"/>
            <a:ext cx="5819775" cy="4410075"/>
          </a:xfrm>
          <a:prstGeom prst="rect">
            <a:avLst/>
          </a:prstGeom>
        </p:spPr>
      </p:pic>
    </p:spTree>
    <p:extLst>
      <p:ext uri="{BB962C8B-B14F-4D97-AF65-F5344CB8AC3E}">
        <p14:creationId xmlns:p14="http://schemas.microsoft.com/office/powerpoint/2010/main" val="41422469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57537" y="1262062"/>
            <a:ext cx="5876925" cy="4333875"/>
          </a:xfrm>
          <a:prstGeom prst="rect">
            <a:avLst/>
          </a:prstGeom>
        </p:spPr>
      </p:pic>
    </p:spTree>
    <p:extLst>
      <p:ext uri="{BB962C8B-B14F-4D97-AF65-F5344CB8AC3E}">
        <p14:creationId xmlns:p14="http://schemas.microsoft.com/office/powerpoint/2010/main" val="26796083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coverage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33750" y="1676400"/>
            <a:ext cx="5524500" cy="3505200"/>
          </a:xfrm>
          <a:prstGeom prst="rect">
            <a:avLst/>
          </a:prstGeom>
        </p:spPr>
      </p:pic>
    </p:spTree>
    <p:extLst>
      <p:ext uri="{BB962C8B-B14F-4D97-AF65-F5344CB8AC3E}">
        <p14:creationId xmlns:p14="http://schemas.microsoft.com/office/powerpoint/2010/main" val="11777410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Tools</a:t>
            </a:r>
            <a:endParaRPr lang="en-US" dirty="0"/>
          </a:p>
        </p:txBody>
      </p:sp>
      <p:sp>
        <p:nvSpPr>
          <p:cNvPr id="3" name="Content Placeholder 2"/>
          <p:cNvSpPr>
            <a:spLocks noGrp="1"/>
          </p:cNvSpPr>
          <p:nvPr>
            <p:ph idx="1"/>
          </p:nvPr>
        </p:nvSpPr>
        <p:spPr/>
        <p:txBody>
          <a:bodyPr/>
          <a:lstStyle/>
          <a:p>
            <a:r>
              <a:rPr lang="en-US" dirty="0" smtClean="0"/>
              <a:t>Jenkins</a:t>
            </a:r>
          </a:p>
          <a:p>
            <a:r>
              <a:rPr lang="en-US" dirty="0" smtClean="0"/>
              <a:t>Bamboo</a:t>
            </a:r>
          </a:p>
          <a:p>
            <a:r>
              <a:rPr lang="en-US" dirty="0" err="1" smtClean="0"/>
              <a:t>TravisCI</a:t>
            </a:r>
            <a:endParaRPr lang="en-US" dirty="0" smtClean="0"/>
          </a:p>
          <a:p>
            <a:endParaRPr lang="en-US" dirty="0" smtClean="0"/>
          </a:p>
          <a:p>
            <a:endParaRPr lang="en-US" dirty="0"/>
          </a:p>
        </p:txBody>
      </p:sp>
    </p:spTree>
    <p:extLst>
      <p:ext uri="{BB962C8B-B14F-4D97-AF65-F5344CB8AC3E}">
        <p14:creationId xmlns:p14="http://schemas.microsoft.com/office/powerpoint/2010/main" val="4084117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Jenkins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252787" y="2071687"/>
            <a:ext cx="5686425" cy="2714625"/>
          </a:xfrm>
          <a:prstGeom prst="rect">
            <a:avLst/>
          </a:prstGeom>
        </p:spPr>
      </p:pic>
    </p:spTree>
    <p:extLst>
      <p:ext uri="{BB962C8B-B14F-4D97-AF65-F5344CB8AC3E}">
        <p14:creationId xmlns:p14="http://schemas.microsoft.com/office/powerpoint/2010/main" val="3381073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Jenkins..Continued</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171825" y="1633537"/>
            <a:ext cx="5848350" cy="3590925"/>
          </a:xfrm>
          <a:prstGeom prst="rect">
            <a:avLst/>
          </a:prstGeom>
        </p:spPr>
      </p:pic>
    </p:spTree>
    <p:extLst>
      <p:ext uri="{BB962C8B-B14F-4D97-AF65-F5344CB8AC3E}">
        <p14:creationId xmlns:p14="http://schemas.microsoft.com/office/powerpoint/2010/main" val="5523667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Code Analysis</a:t>
            </a:r>
            <a:endParaRPr lang="en-US" dirty="0"/>
          </a:p>
        </p:txBody>
      </p:sp>
      <p:sp>
        <p:nvSpPr>
          <p:cNvPr id="3" name="Content Placeholder 2"/>
          <p:cNvSpPr>
            <a:spLocks noGrp="1"/>
          </p:cNvSpPr>
          <p:nvPr>
            <p:ph idx="1"/>
          </p:nvPr>
        </p:nvSpPr>
        <p:spPr/>
        <p:txBody>
          <a:bodyPr>
            <a:normAutofit fontScale="85000" lnSpcReduction="20000"/>
          </a:bodyPr>
          <a:lstStyle/>
          <a:p>
            <a:r>
              <a:rPr lang="en-US" dirty="0"/>
              <a:t>There are seven technical axes that should be looked at when doing source code analysis of a project and Sonar is able to support the management of all seven. In the Sonar team, we like to call them the 7 deadly sins of the developer:</a:t>
            </a:r>
          </a:p>
          <a:p>
            <a:r>
              <a:rPr lang="en-US" dirty="0"/>
              <a:t>non respect of coding standards and best practices</a:t>
            </a:r>
          </a:p>
          <a:p>
            <a:r>
              <a:rPr lang="en-US" dirty="0"/>
              <a:t>lacking comments in the source code, especially in public APIs</a:t>
            </a:r>
          </a:p>
          <a:p>
            <a:r>
              <a:rPr lang="en-US" dirty="0"/>
              <a:t>having duplicated lines of code</a:t>
            </a:r>
          </a:p>
          <a:p>
            <a:r>
              <a:rPr lang="en-US" dirty="0"/>
              <a:t>having complex component or/and a bad distribution of complexity amongst components</a:t>
            </a:r>
          </a:p>
          <a:p>
            <a:r>
              <a:rPr lang="en-US" dirty="0"/>
              <a:t>having no or low code coverage by unit tests, especially in complex part of the program</a:t>
            </a:r>
          </a:p>
          <a:p>
            <a:r>
              <a:rPr lang="en-US" dirty="0"/>
              <a:t>leaving potential bugs</a:t>
            </a:r>
          </a:p>
          <a:p>
            <a:r>
              <a:rPr lang="en-US" dirty="0"/>
              <a:t>having a spaghetti design (package cycles…)</a:t>
            </a:r>
          </a:p>
          <a:p>
            <a:endParaRPr lang="en-US" dirty="0"/>
          </a:p>
        </p:txBody>
      </p:sp>
    </p:spTree>
    <p:extLst>
      <p:ext uri="{BB962C8B-B14F-4D97-AF65-F5344CB8AC3E}">
        <p14:creationId xmlns:p14="http://schemas.microsoft.com/office/powerpoint/2010/main" val="41272381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Sonarqube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376612" y="1604962"/>
            <a:ext cx="5438775" cy="3648075"/>
          </a:xfrm>
          <a:prstGeom prst="rect">
            <a:avLst/>
          </a:prstGeom>
        </p:spPr>
      </p:pic>
    </p:spTree>
    <p:extLst>
      <p:ext uri="{BB962C8B-B14F-4D97-AF65-F5344CB8AC3E}">
        <p14:creationId xmlns:p14="http://schemas.microsoft.com/office/powerpoint/2010/main" val="29646118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Review</a:t>
            </a:r>
            <a:endParaRPr lang="en-US" dirty="0"/>
          </a:p>
        </p:txBody>
      </p:sp>
      <p:sp>
        <p:nvSpPr>
          <p:cNvPr id="3" name="Content Placeholder 2"/>
          <p:cNvSpPr>
            <a:spLocks noGrp="1"/>
          </p:cNvSpPr>
          <p:nvPr>
            <p:ph idx="1"/>
          </p:nvPr>
        </p:nvSpPr>
        <p:spPr/>
        <p:txBody>
          <a:bodyPr/>
          <a:lstStyle/>
          <a:p>
            <a:r>
              <a:rPr lang="en-US" dirty="0" err="1" smtClean="0"/>
              <a:t>Gerrit</a:t>
            </a:r>
            <a:endParaRPr lang="en-US" dirty="0" smtClean="0"/>
          </a:p>
          <a:p>
            <a:r>
              <a:rPr lang="en-US" dirty="0" err="1" smtClean="0"/>
              <a:t>Revieboard</a:t>
            </a:r>
            <a:endParaRPr lang="en-US" dirty="0" smtClean="0"/>
          </a:p>
          <a:p>
            <a:r>
              <a:rPr lang="en-US" dirty="0" smtClean="0"/>
              <a:t>Barkeep</a:t>
            </a:r>
            <a:endParaRPr lang="en-US" dirty="0"/>
          </a:p>
        </p:txBody>
      </p:sp>
    </p:spTree>
    <p:extLst>
      <p:ext uri="{BB962C8B-B14F-4D97-AF65-F5344CB8AC3E}">
        <p14:creationId xmlns:p14="http://schemas.microsoft.com/office/powerpoint/2010/main" val="5341345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0885" y="1948832"/>
            <a:ext cx="8124615" cy="4601657"/>
          </a:xfrm>
          <a:prstGeom prst="rect">
            <a:avLst/>
          </a:prstGeom>
        </p:spPr>
      </p:pic>
      <p:sp>
        <p:nvSpPr>
          <p:cNvPr id="11" name="Title 1"/>
          <p:cNvSpPr txBox="1">
            <a:spLocks/>
          </p:cNvSpPr>
          <p:nvPr/>
        </p:nvSpPr>
        <p:spPr>
          <a:xfrm>
            <a:off x="405143" y="570731"/>
            <a:ext cx="2225779" cy="1513203"/>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353" b="1" dirty="0">
                <a:gradFill>
                  <a:gsLst>
                    <a:gs pos="1250">
                      <a:srgbClr val="FFFFFF"/>
                    </a:gs>
                    <a:gs pos="100000">
                      <a:srgbClr val="FFFFFF"/>
                    </a:gs>
                  </a:gsLst>
                  <a:lin ang="5400000" scaled="0"/>
                </a:gradFill>
                <a:latin typeface="Segoe UI"/>
              </a:rPr>
              <a:t>“DevOps</a:t>
            </a:r>
            <a:r>
              <a:rPr sz="2353" dirty="0">
                <a:gradFill>
                  <a:gsLst>
                    <a:gs pos="1250">
                      <a:srgbClr val="FFFFFF"/>
                    </a:gs>
                    <a:gs pos="100000">
                      <a:srgbClr val="FFFFFF"/>
                    </a:gs>
                  </a:gsLst>
                  <a:lin ang="5400000" scaled="0"/>
                </a:gradFill>
                <a:latin typeface="Segoe UI"/>
              </a:rPr>
              <a:t> is development </a:t>
            </a:r>
            <a:br>
              <a:rPr sz="2353" dirty="0">
                <a:gradFill>
                  <a:gsLst>
                    <a:gs pos="1250">
                      <a:srgbClr val="FFFFFF"/>
                    </a:gs>
                    <a:gs pos="100000">
                      <a:srgbClr val="FFFFFF"/>
                    </a:gs>
                  </a:gsLst>
                  <a:lin ang="5400000" scaled="0"/>
                </a:gradFill>
                <a:latin typeface="Segoe UI"/>
              </a:rPr>
            </a:br>
            <a:r>
              <a:rPr sz="2353" dirty="0">
                <a:gradFill>
                  <a:gsLst>
                    <a:gs pos="1250">
                      <a:srgbClr val="FFFFFF"/>
                    </a:gs>
                    <a:gs pos="100000">
                      <a:srgbClr val="FFFFFF"/>
                    </a:gs>
                  </a:gsLst>
                  <a:lin ang="5400000" scaled="0"/>
                </a:gradFill>
                <a:latin typeface="Segoe UI"/>
              </a:rPr>
              <a:t>and operations </a:t>
            </a:r>
            <a:r>
              <a:rPr sz="2353" dirty="0">
                <a:gradFill>
                  <a:gsLst>
                    <a:gs pos="1250">
                      <a:srgbClr val="FCB614"/>
                    </a:gs>
                    <a:gs pos="100000">
                      <a:srgbClr val="FCB614"/>
                    </a:gs>
                  </a:gsLst>
                  <a:lin ang="5400000" scaled="0"/>
                </a:gradFill>
                <a:latin typeface="Segoe UI"/>
              </a:rPr>
              <a:t>collaboration</a:t>
            </a:r>
            <a:r>
              <a:rPr sz="2353" dirty="0">
                <a:gradFill>
                  <a:gsLst>
                    <a:gs pos="1250">
                      <a:srgbClr val="FFFFFF"/>
                    </a:gs>
                    <a:gs pos="100000">
                      <a:srgbClr val="FFFFFF"/>
                    </a:gs>
                  </a:gsLst>
                  <a:lin ang="5400000" scaled="0"/>
                </a:gradFill>
                <a:latin typeface="Segoe UI"/>
              </a:rPr>
              <a:t>”</a:t>
            </a:r>
          </a:p>
          <a:p>
            <a:endParaRPr sz="2353" dirty="0">
              <a:gradFill>
                <a:gsLst>
                  <a:gs pos="1250">
                    <a:srgbClr val="505050"/>
                  </a:gs>
                  <a:gs pos="100000">
                    <a:srgbClr val="505050"/>
                  </a:gs>
                </a:gsLst>
                <a:lin ang="5400000" scaled="0"/>
              </a:gradFill>
            </a:endParaRPr>
          </a:p>
        </p:txBody>
      </p:sp>
      <p:sp>
        <p:nvSpPr>
          <p:cNvPr id="12" name="Title 1"/>
          <p:cNvSpPr txBox="1">
            <a:spLocks/>
          </p:cNvSpPr>
          <p:nvPr/>
        </p:nvSpPr>
        <p:spPr>
          <a:xfrm>
            <a:off x="10091820" y="570731"/>
            <a:ext cx="1976589" cy="1391917"/>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353" b="1" dirty="0">
                <a:gradFill>
                  <a:gsLst>
                    <a:gs pos="1250">
                      <a:srgbClr val="FFFFFF"/>
                    </a:gs>
                    <a:gs pos="100000">
                      <a:srgbClr val="FFFFFF"/>
                    </a:gs>
                  </a:gsLst>
                  <a:lin ang="5400000" scaled="0"/>
                </a:gradFill>
                <a:latin typeface="Segoe UI"/>
              </a:rPr>
              <a:t>“DevOps</a:t>
            </a:r>
            <a:r>
              <a:rPr sz="2353" dirty="0">
                <a:gradFill>
                  <a:gsLst>
                    <a:gs pos="1250">
                      <a:srgbClr val="FFFFFF"/>
                    </a:gs>
                    <a:gs pos="100000">
                      <a:srgbClr val="FFFFFF"/>
                    </a:gs>
                  </a:gsLst>
                  <a:lin ang="5400000" scaled="0"/>
                </a:gradFill>
                <a:latin typeface="Segoe UI"/>
              </a:rPr>
              <a:t> is treating your </a:t>
            </a:r>
            <a:r>
              <a:rPr sz="2353" dirty="0">
                <a:gradFill>
                  <a:gsLst>
                    <a:gs pos="1250">
                      <a:srgbClr val="00BCF2"/>
                    </a:gs>
                    <a:gs pos="100000">
                      <a:srgbClr val="00BCF2"/>
                    </a:gs>
                  </a:gsLst>
                  <a:lin ang="5400000" scaled="0"/>
                </a:gradFill>
                <a:latin typeface="Segoe UI"/>
              </a:rPr>
              <a:t>i</a:t>
            </a:r>
            <a:r>
              <a:rPr sz="2353" dirty="0">
                <a:gradFill>
                  <a:gsLst>
                    <a:gs pos="1250">
                      <a:srgbClr val="00BCF2"/>
                    </a:gs>
                    <a:gs pos="100000">
                      <a:srgbClr val="00BCF2"/>
                    </a:gs>
                  </a:gsLst>
                </a:gradFill>
                <a:latin typeface="Segoe UI"/>
              </a:rPr>
              <a:t>nfrastructure </a:t>
            </a:r>
            <a:br>
              <a:rPr sz="2353" dirty="0">
                <a:gradFill>
                  <a:gsLst>
                    <a:gs pos="1250">
                      <a:srgbClr val="00BCF2"/>
                    </a:gs>
                    <a:gs pos="100000">
                      <a:srgbClr val="00BCF2"/>
                    </a:gs>
                  </a:gsLst>
                </a:gradFill>
                <a:latin typeface="Segoe UI"/>
              </a:rPr>
            </a:br>
            <a:r>
              <a:rPr sz="2353" dirty="0">
                <a:gradFill>
                  <a:gsLst>
                    <a:gs pos="1250">
                      <a:srgbClr val="00BCF2"/>
                    </a:gs>
                    <a:gs pos="100000">
                      <a:srgbClr val="00BCF2"/>
                    </a:gs>
                  </a:gsLst>
                </a:gradFill>
                <a:latin typeface="Segoe UI"/>
              </a:rPr>
              <a:t>as code</a:t>
            </a:r>
            <a:r>
              <a:rPr sz="2353" dirty="0">
                <a:gradFill>
                  <a:gsLst>
                    <a:gs pos="1250">
                      <a:srgbClr val="FFFFFF"/>
                    </a:gs>
                    <a:gs pos="100000">
                      <a:srgbClr val="FFFFFF"/>
                    </a:gs>
                  </a:gsLst>
                  <a:lin ang="5400000" scaled="0"/>
                </a:gradFill>
                <a:latin typeface="Segoe UI"/>
              </a:rPr>
              <a:t>”</a:t>
            </a:r>
          </a:p>
        </p:txBody>
      </p:sp>
      <p:sp>
        <p:nvSpPr>
          <p:cNvPr id="13" name="Title 1"/>
          <p:cNvSpPr txBox="1">
            <a:spLocks/>
          </p:cNvSpPr>
          <p:nvPr/>
        </p:nvSpPr>
        <p:spPr>
          <a:xfrm>
            <a:off x="405141" y="3238918"/>
            <a:ext cx="2031195" cy="813271"/>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353" b="1" dirty="0">
                <a:gradFill>
                  <a:gsLst>
                    <a:gs pos="1250">
                      <a:srgbClr val="FFFFFF"/>
                    </a:gs>
                    <a:gs pos="100000">
                      <a:srgbClr val="FFFFFF"/>
                    </a:gs>
                  </a:gsLst>
                  <a:lin ang="5400000" scaled="0"/>
                </a:gradFill>
                <a:latin typeface="Segoe UI"/>
              </a:rPr>
              <a:t>“DevOps</a:t>
            </a:r>
            <a:r>
              <a:rPr sz="2353" dirty="0">
                <a:gradFill>
                  <a:gsLst>
                    <a:gs pos="1250">
                      <a:srgbClr val="FFFFFF"/>
                    </a:gs>
                    <a:gs pos="100000">
                      <a:srgbClr val="FFFFFF"/>
                    </a:gs>
                  </a:gsLst>
                  <a:lin ang="5400000" scaled="0"/>
                </a:gradFill>
                <a:latin typeface="Segoe UI"/>
              </a:rPr>
              <a:t> </a:t>
            </a:r>
            <a:br>
              <a:rPr sz="2353" dirty="0">
                <a:gradFill>
                  <a:gsLst>
                    <a:gs pos="1250">
                      <a:srgbClr val="FFFFFF"/>
                    </a:gs>
                    <a:gs pos="100000">
                      <a:srgbClr val="FFFFFF"/>
                    </a:gs>
                  </a:gsLst>
                  <a:lin ang="5400000" scaled="0"/>
                </a:gradFill>
                <a:latin typeface="Segoe UI"/>
              </a:rPr>
            </a:br>
            <a:r>
              <a:rPr sz="2353" dirty="0">
                <a:gradFill>
                  <a:gsLst>
                    <a:gs pos="1250">
                      <a:srgbClr val="FFFFFF"/>
                    </a:gs>
                    <a:gs pos="100000">
                      <a:srgbClr val="FFFFFF"/>
                    </a:gs>
                  </a:gsLst>
                  <a:lin ang="5400000" scaled="0"/>
                </a:gradFill>
                <a:latin typeface="Segoe UI"/>
              </a:rPr>
              <a:t>is using </a:t>
            </a:r>
            <a:r>
              <a:rPr sz="2353" dirty="0">
                <a:gradFill>
                  <a:gsLst>
                    <a:gs pos="1250">
                      <a:srgbClr val="FCB614"/>
                    </a:gs>
                    <a:gs pos="100000">
                      <a:srgbClr val="FCB614"/>
                    </a:gs>
                  </a:gsLst>
                </a:gradFill>
                <a:latin typeface="Segoe UI"/>
              </a:rPr>
              <a:t>automation</a:t>
            </a:r>
            <a:r>
              <a:rPr sz="2353" dirty="0">
                <a:gradFill>
                  <a:gsLst>
                    <a:gs pos="1250">
                      <a:srgbClr val="FFFFFF"/>
                    </a:gs>
                    <a:gs pos="100000">
                      <a:srgbClr val="FFFFFF"/>
                    </a:gs>
                  </a:gsLst>
                  <a:lin ang="5400000" scaled="0"/>
                </a:gradFill>
                <a:latin typeface="Segoe UI"/>
              </a:rPr>
              <a:t>”</a:t>
            </a:r>
          </a:p>
        </p:txBody>
      </p:sp>
      <p:sp>
        <p:nvSpPr>
          <p:cNvPr id="14" name="Title 1"/>
          <p:cNvSpPr txBox="1">
            <a:spLocks/>
          </p:cNvSpPr>
          <p:nvPr/>
        </p:nvSpPr>
        <p:spPr>
          <a:xfrm>
            <a:off x="10091821" y="5020452"/>
            <a:ext cx="1524593" cy="621896"/>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353" b="1" dirty="0">
                <a:gradFill>
                  <a:gsLst>
                    <a:gs pos="1250">
                      <a:srgbClr val="FFFFFF"/>
                    </a:gs>
                    <a:gs pos="100000">
                      <a:srgbClr val="FFFFFF"/>
                    </a:gs>
                  </a:gsLst>
                  <a:lin ang="5400000" scaled="0"/>
                </a:gradFill>
                <a:latin typeface="Segoe UI"/>
              </a:rPr>
              <a:t>“</a:t>
            </a:r>
            <a:r>
              <a:rPr sz="2353" dirty="0">
                <a:gradFill>
                  <a:gsLst>
                    <a:gs pos="1250">
                      <a:srgbClr val="00BCF2"/>
                    </a:gs>
                    <a:gs pos="100000">
                      <a:srgbClr val="00BCF2"/>
                    </a:gs>
                  </a:gsLst>
                  <a:lin ang="5400000" scaled="0"/>
                </a:gradFill>
                <a:latin typeface="Segoe UI"/>
              </a:rPr>
              <a:t>Kanban</a:t>
            </a:r>
            <a:r>
              <a:rPr sz="2353" dirty="0">
                <a:solidFill>
                  <a:srgbClr val="0072C6"/>
                </a:solidFill>
                <a:latin typeface="Segoe UI"/>
              </a:rPr>
              <a:t> </a:t>
            </a:r>
            <a:br>
              <a:rPr sz="2353" dirty="0">
                <a:solidFill>
                  <a:srgbClr val="0072C6"/>
                </a:solidFill>
                <a:latin typeface="Segoe UI"/>
              </a:rPr>
            </a:br>
            <a:r>
              <a:rPr sz="2353" dirty="0">
                <a:gradFill>
                  <a:gsLst>
                    <a:gs pos="1250">
                      <a:srgbClr val="FFFFFF"/>
                    </a:gs>
                    <a:gs pos="100000">
                      <a:srgbClr val="FFFFFF"/>
                    </a:gs>
                  </a:gsLst>
                </a:gradFill>
                <a:latin typeface="Segoe UI"/>
              </a:rPr>
              <a:t>for Ops?</a:t>
            </a:r>
            <a:r>
              <a:rPr sz="2353" dirty="0">
                <a:gradFill>
                  <a:gsLst>
                    <a:gs pos="1250">
                      <a:srgbClr val="FFFFFF"/>
                    </a:gs>
                    <a:gs pos="100000">
                      <a:srgbClr val="FFFFFF"/>
                    </a:gs>
                  </a:gsLst>
                  <a:lin ang="5400000" scaled="0"/>
                </a:gradFill>
                <a:latin typeface="Segoe UI"/>
              </a:rPr>
              <a:t>”</a:t>
            </a:r>
          </a:p>
        </p:txBody>
      </p:sp>
      <p:sp>
        <p:nvSpPr>
          <p:cNvPr id="7" name="Title 1"/>
          <p:cNvSpPr txBox="1">
            <a:spLocks/>
          </p:cNvSpPr>
          <p:nvPr/>
        </p:nvSpPr>
        <p:spPr>
          <a:xfrm>
            <a:off x="10091821" y="3238918"/>
            <a:ext cx="1784948" cy="816213"/>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353" b="1" dirty="0">
                <a:gradFill>
                  <a:gsLst>
                    <a:gs pos="1250">
                      <a:srgbClr val="FFFFFF"/>
                    </a:gs>
                    <a:gs pos="100000">
                      <a:srgbClr val="FFFFFF"/>
                    </a:gs>
                  </a:gsLst>
                  <a:lin ang="5400000" scaled="0"/>
                </a:gradFill>
                <a:latin typeface="Segoe UI"/>
              </a:rPr>
              <a:t>“DevOps</a:t>
            </a:r>
            <a:r>
              <a:rPr sz="2353" dirty="0">
                <a:gradFill>
                  <a:gsLst>
                    <a:gs pos="1250">
                      <a:srgbClr val="FFFFFF"/>
                    </a:gs>
                    <a:gs pos="100000">
                      <a:srgbClr val="FFFFFF"/>
                    </a:gs>
                  </a:gsLst>
                  <a:lin ang="5400000" scaled="0"/>
                </a:gradFill>
                <a:latin typeface="Segoe UI"/>
              </a:rPr>
              <a:t> </a:t>
            </a:r>
            <a:br>
              <a:rPr sz="2353" dirty="0">
                <a:gradFill>
                  <a:gsLst>
                    <a:gs pos="1250">
                      <a:srgbClr val="FFFFFF"/>
                    </a:gs>
                    <a:gs pos="100000">
                      <a:srgbClr val="FFFFFF"/>
                    </a:gs>
                  </a:gsLst>
                  <a:lin ang="5400000" scaled="0"/>
                </a:gradFill>
                <a:latin typeface="Segoe UI"/>
              </a:rPr>
            </a:br>
            <a:r>
              <a:rPr sz="2353" dirty="0">
                <a:gradFill>
                  <a:gsLst>
                    <a:gs pos="1250">
                      <a:srgbClr val="FFFFFF"/>
                    </a:gs>
                    <a:gs pos="100000">
                      <a:srgbClr val="FFFFFF"/>
                    </a:gs>
                  </a:gsLst>
                  <a:lin ang="5400000" scaled="0"/>
                </a:gradFill>
                <a:latin typeface="Segoe UI"/>
              </a:rPr>
              <a:t>is feature </a:t>
            </a:r>
            <a:r>
              <a:rPr sz="2353" dirty="0">
                <a:gradFill>
                  <a:gsLst>
                    <a:gs pos="1250">
                      <a:srgbClr val="00BCF2"/>
                    </a:gs>
                    <a:gs pos="100000">
                      <a:srgbClr val="00BCF2"/>
                    </a:gs>
                  </a:gsLst>
                </a:gradFill>
                <a:latin typeface="Segoe UI"/>
              </a:rPr>
              <a:t>switches</a:t>
            </a:r>
            <a:r>
              <a:rPr sz="2353" dirty="0">
                <a:gradFill>
                  <a:gsLst>
                    <a:gs pos="1250">
                      <a:srgbClr val="FFFFFF"/>
                    </a:gs>
                    <a:gs pos="100000">
                      <a:srgbClr val="FFFFFF"/>
                    </a:gs>
                  </a:gsLst>
                </a:gradFill>
                <a:latin typeface="Segoe UI"/>
              </a:rPr>
              <a:t>”</a:t>
            </a:r>
          </a:p>
        </p:txBody>
      </p:sp>
      <p:sp>
        <p:nvSpPr>
          <p:cNvPr id="8" name="Title 1"/>
          <p:cNvSpPr txBox="1">
            <a:spLocks/>
          </p:cNvSpPr>
          <p:nvPr/>
        </p:nvSpPr>
        <p:spPr>
          <a:xfrm>
            <a:off x="405143" y="5331401"/>
            <a:ext cx="2224597" cy="868435"/>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353" b="1" dirty="0">
                <a:gradFill>
                  <a:gsLst>
                    <a:gs pos="1250">
                      <a:srgbClr val="FFFFFF"/>
                    </a:gs>
                    <a:gs pos="100000">
                      <a:srgbClr val="FFFFFF"/>
                    </a:gs>
                  </a:gsLst>
                  <a:lin ang="5400000" scaled="0"/>
                </a:gradFill>
                <a:latin typeface="Segoe UI"/>
              </a:rPr>
              <a:t>“DevOps</a:t>
            </a:r>
            <a:r>
              <a:rPr sz="2353" dirty="0">
                <a:gradFill>
                  <a:gsLst>
                    <a:gs pos="1250">
                      <a:srgbClr val="FFFFFF"/>
                    </a:gs>
                    <a:gs pos="100000">
                      <a:srgbClr val="FFFFFF"/>
                    </a:gs>
                  </a:gsLst>
                  <a:lin ang="5400000" scaled="0"/>
                </a:gradFill>
                <a:latin typeface="Segoe UI"/>
              </a:rPr>
              <a:t> </a:t>
            </a:r>
            <a:br>
              <a:rPr sz="2353" dirty="0">
                <a:gradFill>
                  <a:gsLst>
                    <a:gs pos="1250">
                      <a:srgbClr val="FFFFFF"/>
                    </a:gs>
                    <a:gs pos="100000">
                      <a:srgbClr val="FFFFFF"/>
                    </a:gs>
                  </a:gsLst>
                  <a:lin ang="5400000" scaled="0"/>
                </a:gradFill>
                <a:latin typeface="Segoe UI"/>
              </a:rPr>
            </a:br>
            <a:r>
              <a:rPr sz="2353" dirty="0">
                <a:gradFill>
                  <a:gsLst>
                    <a:gs pos="1250">
                      <a:srgbClr val="FFFFFF"/>
                    </a:gs>
                    <a:gs pos="100000">
                      <a:srgbClr val="FFFFFF"/>
                    </a:gs>
                  </a:gsLst>
                  <a:lin ang="5400000" scaled="0"/>
                </a:gradFill>
                <a:latin typeface="Segoe UI"/>
              </a:rPr>
              <a:t>is </a:t>
            </a:r>
            <a:r>
              <a:rPr sz="2353" dirty="0">
                <a:gradFill>
                  <a:gsLst>
                    <a:gs pos="1250">
                      <a:srgbClr val="FCB614"/>
                    </a:gs>
                    <a:gs pos="100000">
                      <a:srgbClr val="FCB614"/>
                    </a:gs>
                  </a:gsLst>
                </a:gradFill>
                <a:latin typeface="Segoe UI"/>
              </a:rPr>
              <a:t>small </a:t>
            </a:r>
            <a:r>
              <a:rPr sz="2353" dirty="0">
                <a:gradFill>
                  <a:gsLst>
                    <a:gs pos="1250">
                      <a:srgbClr val="FFFFFF"/>
                    </a:gs>
                    <a:gs pos="100000">
                      <a:srgbClr val="FFFFFF"/>
                    </a:gs>
                  </a:gsLst>
                  <a:lin ang="5400000" scaled="0"/>
                </a:gradFill>
                <a:latin typeface="Segoe UI"/>
              </a:rPr>
              <a:t>deployments”</a:t>
            </a:r>
          </a:p>
        </p:txBody>
      </p:sp>
      <p:grpSp>
        <p:nvGrpSpPr>
          <p:cNvPr id="4" name="Group 3"/>
          <p:cNvGrpSpPr/>
          <p:nvPr/>
        </p:nvGrpSpPr>
        <p:grpSpPr>
          <a:xfrm>
            <a:off x="3854939" y="895582"/>
            <a:ext cx="1715255" cy="1219727"/>
            <a:chOff x="3079640" y="393786"/>
            <a:chExt cx="1842453" cy="1310178"/>
          </a:xfrm>
        </p:grpSpPr>
        <p:sp>
          <p:nvSpPr>
            <p:cNvPr id="10" name="Rectangle 9"/>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961" dirty="0">
                  <a:gradFill>
                    <a:gsLst>
                      <a:gs pos="2917">
                        <a:srgbClr val="FFFFFF"/>
                      </a:gs>
                      <a:gs pos="30000">
                        <a:srgbClr val="FFFFFF"/>
                      </a:gs>
                    </a:gsLst>
                    <a:lin ang="5400000" scaled="0"/>
                  </a:gradFill>
                  <a:cs typeface="Segoe UI" panose="020B0502040204020203" pitchFamily="34" charset="0"/>
                </a:rPr>
                <a:t>It’s DevOps!</a:t>
              </a:r>
            </a:p>
          </p:txBody>
        </p:sp>
        <p:sp>
          <p:nvSpPr>
            <p:cNvPr id="15" name="Right Triangle 14"/>
            <p:cNvSpPr/>
            <p:nvPr/>
          </p:nvSpPr>
          <p:spPr bwMode="auto">
            <a:xfrm flipH="1" flipV="1">
              <a:off x="4272301" y="1266514"/>
              <a:ext cx="505776" cy="437450"/>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2566813" y="3552572"/>
            <a:ext cx="1405179" cy="999229"/>
            <a:chOff x="3079640" y="393786"/>
            <a:chExt cx="1842453" cy="1310178"/>
          </a:xfrm>
        </p:grpSpPr>
        <p:sp>
          <p:nvSpPr>
            <p:cNvPr id="17" name="Rectangle 16"/>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568" dirty="0">
                  <a:gradFill>
                    <a:gsLst>
                      <a:gs pos="2917">
                        <a:srgbClr val="FFFFFF"/>
                      </a:gs>
                      <a:gs pos="30000">
                        <a:srgbClr val="FFFFFF"/>
                      </a:gs>
                    </a:gsLst>
                    <a:lin ang="5400000" scaled="0"/>
                  </a:gradFill>
                  <a:cs typeface="Segoe UI" panose="020B0502040204020203" pitchFamily="34" charset="0"/>
                </a:rPr>
                <a:t>It’s DevOps!</a:t>
              </a:r>
            </a:p>
          </p:txBody>
        </p:sp>
        <p:sp>
          <p:nvSpPr>
            <p:cNvPr id="18" name="Right Triangle 17"/>
            <p:cNvSpPr/>
            <p:nvPr/>
          </p:nvSpPr>
          <p:spPr bwMode="auto">
            <a:xfrm flipH="1" flipV="1">
              <a:off x="3323442"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p:cNvGrpSpPr/>
          <p:nvPr/>
        </p:nvGrpSpPr>
        <p:grpSpPr>
          <a:xfrm>
            <a:off x="7757196" y="3298283"/>
            <a:ext cx="1783369" cy="1268163"/>
            <a:chOff x="3079640" y="393786"/>
            <a:chExt cx="1842453" cy="1310178"/>
          </a:xfrm>
        </p:grpSpPr>
        <p:sp>
          <p:nvSpPr>
            <p:cNvPr id="20" name="Rectangle 19"/>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765" dirty="0">
                  <a:gradFill>
                    <a:gsLst>
                      <a:gs pos="2917">
                        <a:srgbClr val="FFFFFF"/>
                      </a:gs>
                      <a:gs pos="30000">
                        <a:srgbClr val="FFFFFF"/>
                      </a:gs>
                    </a:gsLst>
                    <a:lin ang="5400000" scaled="0"/>
                  </a:gradFill>
                  <a:cs typeface="Segoe UI" panose="020B0502040204020203" pitchFamily="34" charset="0"/>
                </a:rPr>
                <a:t>It’s DevOps!</a:t>
              </a:r>
            </a:p>
          </p:txBody>
        </p:sp>
        <p:sp>
          <p:nvSpPr>
            <p:cNvPr id="21" name="Right Triangle 20"/>
            <p:cNvSpPr/>
            <p:nvPr/>
          </p:nvSpPr>
          <p:spPr bwMode="auto">
            <a:xfrm flipV="1">
              <a:off x="4181590"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5973573" y="3096923"/>
            <a:ext cx="1405179" cy="999229"/>
            <a:chOff x="3079640" y="393786"/>
            <a:chExt cx="1842453" cy="1310178"/>
          </a:xfrm>
        </p:grpSpPr>
        <p:sp>
          <p:nvSpPr>
            <p:cNvPr id="23" name="Rectangle 22"/>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568" dirty="0">
                  <a:gradFill>
                    <a:gsLst>
                      <a:gs pos="2917">
                        <a:srgbClr val="FFFFFF"/>
                      </a:gs>
                      <a:gs pos="30000">
                        <a:srgbClr val="FFFFFF"/>
                      </a:gs>
                    </a:gsLst>
                    <a:lin ang="5400000" scaled="0"/>
                  </a:gradFill>
                  <a:cs typeface="Segoe UI" panose="020B0502040204020203" pitchFamily="34" charset="0"/>
                </a:rPr>
                <a:t>It’s DevOps!</a:t>
              </a:r>
            </a:p>
          </p:txBody>
        </p:sp>
        <p:sp>
          <p:nvSpPr>
            <p:cNvPr id="24" name="Right Triangle 23"/>
            <p:cNvSpPr/>
            <p:nvPr/>
          </p:nvSpPr>
          <p:spPr bwMode="auto">
            <a:xfrm flipV="1">
              <a:off x="3323442"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73550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214687" y="1252537"/>
            <a:ext cx="5762625" cy="4352925"/>
          </a:xfrm>
          <a:prstGeom prst="rect">
            <a:avLst/>
          </a:prstGeom>
        </p:spPr>
      </p:pic>
    </p:spTree>
    <p:extLst>
      <p:ext uri="{BB962C8B-B14F-4D97-AF65-F5344CB8AC3E}">
        <p14:creationId xmlns:p14="http://schemas.microsoft.com/office/powerpoint/2010/main" val="40867461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252787" y="1323975"/>
            <a:ext cx="5686425" cy="4210050"/>
          </a:xfrm>
          <a:prstGeom prst="rect">
            <a:avLst/>
          </a:prstGeom>
        </p:spPr>
      </p:pic>
    </p:spTree>
    <p:extLst>
      <p:ext uri="{BB962C8B-B14F-4D97-AF65-F5344CB8AC3E}">
        <p14:creationId xmlns:p14="http://schemas.microsoft.com/office/powerpoint/2010/main" val="22431534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Artifact Repository</a:t>
            </a:r>
            <a:endParaRPr lang="en-US" dirty="0"/>
          </a:p>
        </p:txBody>
      </p:sp>
      <p:sp>
        <p:nvSpPr>
          <p:cNvPr id="3" name="Content Placeholder 2"/>
          <p:cNvSpPr>
            <a:spLocks noGrp="1"/>
          </p:cNvSpPr>
          <p:nvPr>
            <p:ph idx="1"/>
          </p:nvPr>
        </p:nvSpPr>
        <p:spPr/>
        <p:txBody>
          <a:bodyPr/>
          <a:lstStyle/>
          <a:p>
            <a:r>
              <a:rPr lang="en-US" dirty="0" smtClean="0"/>
              <a:t>Nexus</a:t>
            </a:r>
          </a:p>
          <a:p>
            <a:r>
              <a:rPr lang="en-US" dirty="0" err="1" smtClean="0"/>
              <a:t>Artifactory</a:t>
            </a:r>
            <a:endParaRPr lang="en-US" dirty="0" smtClean="0"/>
          </a:p>
          <a:p>
            <a:endParaRPr lang="en-US" dirty="0"/>
          </a:p>
        </p:txBody>
      </p:sp>
    </p:spTree>
    <p:extLst>
      <p:ext uri="{BB962C8B-B14F-4D97-AF65-F5344CB8AC3E}">
        <p14:creationId xmlns:p14="http://schemas.microsoft.com/office/powerpoint/2010/main" val="22008557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Nexus</a:t>
            </a:r>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3048000" y="2274838"/>
            <a:ext cx="6096000" cy="2308324"/>
          </a:xfrm>
          <a:prstGeom prst="rect">
            <a:avLst/>
          </a:prstGeom>
        </p:spPr>
        <p:txBody>
          <a:bodyPr>
            <a:spAutoFit/>
          </a:bodyPr>
          <a:lstStyle/>
          <a:p>
            <a:r>
              <a:rPr lang="en-US" b="0" i="1" dirty="0" smtClean="0">
                <a:solidFill>
                  <a:srgbClr val="444444"/>
                </a:solidFill>
                <a:effectLst/>
                <a:latin typeface="Proxima Nova"/>
              </a:rPr>
              <a:t>"Nexus is a repository manager. It allows you to proxy, collect, and manage your dependencies so that you are not constantly juggling a collection of JARs. It makes it easy to distribute your software. Internally, you configure your build to publish artifacts to Nexus and they then become available to other developers. You get the benefits of having your own 'central', and there is no easier way to collaborate."</a:t>
            </a:r>
            <a:endParaRPr lang="en-US" dirty="0"/>
          </a:p>
        </p:txBody>
      </p:sp>
    </p:spTree>
    <p:extLst>
      <p:ext uri="{BB962C8B-B14F-4D97-AF65-F5344CB8AC3E}">
        <p14:creationId xmlns:p14="http://schemas.microsoft.com/office/powerpoint/2010/main" val="25181439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90900" y="2043112"/>
            <a:ext cx="5410200" cy="2771775"/>
          </a:xfrm>
          <a:prstGeom prst="rect">
            <a:avLst/>
          </a:prstGeom>
        </p:spPr>
      </p:pic>
    </p:spTree>
    <p:extLst>
      <p:ext uri="{BB962C8B-B14F-4D97-AF65-F5344CB8AC3E}">
        <p14:creationId xmlns:p14="http://schemas.microsoft.com/office/powerpoint/2010/main" val="28349061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
        <p:nvSpPr>
          <p:cNvPr id="3" name="Content Placeholder 2"/>
          <p:cNvSpPr>
            <a:spLocks noGrp="1"/>
          </p:cNvSpPr>
          <p:nvPr>
            <p:ph idx="1"/>
          </p:nvPr>
        </p:nvSpPr>
        <p:spPr/>
        <p:txBody>
          <a:bodyPr/>
          <a:lstStyle/>
          <a:p>
            <a:r>
              <a:rPr lang="en-US" dirty="0" err="1" smtClean="0"/>
              <a:t>Ansible</a:t>
            </a:r>
            <a:endParaRPr lang="en-US" dirty="0" smtClean="0"/>
          </a:p>
          <a:p>
            <a:r>
              <a:rPr lang="en-US" dirty="0" smtClean="0"/>
              <a:t>Chef</a:t>
            </a:r>
          </a:p>
          <a:p>
            <a:r>
              <a:rPr lang="en-US" dirty="0" smtClean="0"/>
              <a:t>Puppet</a:t>
            </a:r>
          </a:p>
          <a:p>
            <a:r>
              <a:rPr lang="en-US" dirty="0" err="1" smtClean="0"/>
              <a:t>Saltstack</a:t>
            </a:r>
            <a:endParaRPr lang="en-US" dirty="0" smtClean="0"/>
          </a:p>
          <a:p>
            <a:r>
              <a:rPr lang="en-US" dirty="0" smtClean="0"/>
              <a:t>Terraform</a:t>
            </a:r>
          </a:p>
          <a:p>
            <a:r>
              <a:rPr lang="en-US" dirty="0" err="1" smtClean="0"/>
              <a:t>Powershell</a:t>
            </a:r>
            <a:r>
              <a:rPr lang="en-US" dirty="0" smtClean="0"/>
              <a:t> DSC</a:t>
            </a:r>
          </a:p>
          <a:p>
            <a:endParaRPr lang="en-US" dirty="0"/>
          </a:p>
        </p:txBody>
      </p:sp>
    </p:spTree>
    <p:extLst>
      <p:ext uri="{BB962C8B-B14F-4D97-AF65-F5344CB8AC3E}">
        <p14:creationId xmlns:p14="http://schemas.microsoft.com/office/powerpoint/2010/main" val="34465381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Chef recipe:</a:t>
            </a:r>
            <a:endParaRPr lang="en-US" dirty="0"/>
          </a:p>
        </p:txBody>
      </p:sp>
      <p:pic>
        <p:nvPicPr>
          <p:cNvPr id="9" name="Content Placeholder 8"/>
          <p:cNvPicPr>
            <a:picLocks noGrp="1" noChangeAspect="1"/>
          </p:cNvPicPr>
          <p:nvPr>
            <p:ph idx="1"/>
          </p:nvPr>
        </p:nvPicPr>
        <p:blipFill>
          <a:blip r:embed="rId2"/>
          <a:stretch>
            <a:fillRect/>
          </a:stretch>
        </p:blipFill>
        <p:spPr>
          <a:xfrm>
            <a:off x="4033837" y="2148681"/>
            <a:ext cx="4124325" cy="3705225"/>
          </a:xfrm>
          <a:prstGeom prst="rect">
            <a:avLst/>
          </a:prstGeom>
        </p:spPr>
      </p:pic>
    </p:spTree>
    <p:extLst>
      <p:ext uri="{BB962C8B-B14F-4D97-AF65-F5344CB8AC3E}">
        <p14:creationId xmlns:p14="http://schemas.microsoft.com/office/powerpoint/2010/main" val="12861837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267075" y="1423987"/>
            <a:ext cx="5657850" cy="4010025"/>
          </a:xfrm>
          <a:prstGeom prst="rect">
            <a:avLst/>
          </a:prstGeom>
        </p:spPr>
      </p:pic>
    </p:spTree>
    <p:extLst>
      <p:ext uri="{BB962C8B-B14F-4D97-AF65-F5344CB8AC3E}">
        <p14:creationId xmlns:p14="http://schemas.microsoft.com/office/powerpoint/2010/main" val="29699949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Containerization</a:t>
            </a:r>
            <a:endParaRPr lang="en-US" dirty="0"/>
          </a:p>
        </p:txBody>
      </p:sp>
      <p:sp>
        <p:nvSpPr>
          <p:cNvPr id="3" name="Content Placeholder 2"/>
          <p:cNvSpPr>
            <a:spLocks noGrp="1"/>
          </p:cNvSpPr>
          <p:nvPr>
            <p:ph idx="1"/>
          </p:nvPr>
        </p:nvSpPr>
        <p:spPr/>
        <p:txBody>
          <a:bodyPr/>
          <a:lstStyle/>
          <a:p>
            <a:r>
              <a:rPr lang="en-US" dirty="0" smtClean="0"/>
              <a:t>Docker</a:t>
            </a:r>
          </a:p>
          <a:p>
            <a:r>
              <a:rPr lang="en-US" dirty="0" smtClean="0"/>
              <a:t>LXC</a:t>
            </a:r>
          </a:p>
          <a:p>
            <a:r>
              <a:rPr lang="en-US" dirty="0" smtClean="0"/>
              <a:t>Rocket</a:t>
            </a:r>
            <a:endParaRPr lang="en-US" dirty="0"/>
          </a:p>
        </p:txBody>
      </p:sp>
    </p:spTree>
    <p:extLst>
      <p:ext uri="{BB962C8B-B14F-4D97-AF65-F5344CB8AC3E}">
        <p14:creationId xmlns:p14="http://schemas.microsoft.com/office/powerpoint/2010/main" val="38182811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90875" y="1247775"/>
            <a:ext cx="5810250" cy="4362450"/>
          </a:xfrm>
          <a:prstGeom prst="rect">
            <a:avLst/>
          </a:prstGeom>
        </p:spPr>
      </p:pic>
    </p:spTree>
    <p:extLst>
      <p:ext uri="{BB962C8B-B14F-4D97-AF65-F5344CB8AC3E}">
        <p14:creationId xmlns:p14="http://schemas.microsoft.com/office/powerpoint/2010/main" val="25096205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1524000" y="176283"/>
            <a:ext cx="8465389" cy="6022640"/>
          </a:xfrm>
          <a:prstGeom prst="rect">
            <a:avLst/>
          </a:prstGeom>
        </p:spPr>
      </p:pic>
    </p:spTree>
    <p:extLst>
      <p:ext uri="{BB962C8B-B14F-4D97-AF65-F5344CB8AC3E}">
        <p14:creationId xmlns:p14="http://schemas.microsoft.com/office/powerpoint/2010/main" val="13974011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52775" y="1371600"/>
            <a:ext cx="5886450" cy="4114800"/>
          </a:xfrm>
          <a:prstGeom prst="rect">
            <a:avLst/>
          </a:prstGeom>
        </p:spPr>
      </p:pic>
    </p:spTree>
    <p:extLst>
      <p:ext uri="{BB962C8B-B14F-4D97-AF65-F5344CB8AC3E}">
        <p14:creationId xmlns:p14="http://schemas.microsoft.com/office/powerpoint/2010/main" val="18064847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Orchestration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769743" y="1592293"/>
            <a:ext cx="5426644" cy="4284631"/>
          </a:xfrm>
          <a:prstGeom prst="rect">
            <a:avLst/>
          </a:prstGeom>
        </p:spPr>
      </p:pic>
    </p:spTree>
    <p:extLst>
      <p:ext uri="{BB962C8B-B14F-4D97-AF65-F5344CB8AC3E}">
        <p14:creationId xmlns:p14="http://schemas.microsoft.com/office/powerpoint/2010/main" val="25240386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Datacenter Operating System</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209925" y="1295400"/>
            <a:ext cx="5772150" cy="4267200"/>
          </a:xfrm>
          <a:prstGeom prst="rect">
            <a:avLst/>
          </a:prstGeom>
        </p:spPr>
      </p:pic>
    </p:spTree>
    <p:extLst>
      <p:ext uri="{BB962C8B-B14F-4D97-AF65-F5344CB8AC3E}">
        <p14:creationId xmlns:p14="http://schemas.microsoft.com/office/powerpoint/2010/main" val="5540573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214687" y="1314450"/>
            <a:ext cx="5762625" cy="4229100"/>
          </a:xfrm>
          <a:prstGeom prst="rect">
            <a:avLst/>
          </a:prstGeom>
        </p:spPr>
      </p:pic>
    </p:spTree>
    <p:extLst>
      <p:ext uri="{BB962C8B-B14F-4D97-AF65-F5344CB8AC3E}">
        <p14:creationId xmlns:p14="http://schemas.microsoft.com/office/powerpoint/2010/main" val="20734583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67087" y="2157412"/>
            <a:ext cx="5457825" cy="2543175"/>
          </a:xfrm>
          <a:prstGeom prst="rect">
            <a:avLst/>
          </a:prstGeom>
        </p:spPr>
      </p:pic>
    </p:spTree>
    <p:extLst>
      <p:ext uri="{BB962C8B-B14F-4D97-AF65-F5344CB8AC3E}">
        <p14:creationId xmlns:p14="http://schemas.microsoft.com/office/powerpoint/2010/main" val="27514946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890962" y="2247900"/>
            <a:ext cx="4410075" cy="2362200"/>
          </a:xfrm>
          <a:prstGeom prst="rect">
            <a:avLst/>
          </a:prstGeom>
        </p:spPr>
      </p:pic>
    </p:spTree>
    <p:extLst>
      <p:ext uri="{BB962C8B-B14F-4D97-AF65-F5344CB8AC3E}">
        <p14:creationId xmlns:p14="http://schemas.microsoft.com/office/powerpoint/2010/main" val="33056973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286125" y="2038350"/>
            <a:ext cx="5619750" cy="2781300"/>
          </a:xfrm>
          <a:prstGeom prst="rect">
            <a:avLst/>
          </a:prstGeom>
        </p:spPr>
      </p:pic>
    </p:spTree>
    <p:extLst>
      <p:ext uri="{BB962C8B-B14F-4D97-AF65-F5344CB8AC3E}">
        <p14:creationId xmlns:p14="http://schemas.microsoft.com/office/powerpoint/2010/main" val="24835368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Kubernetes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224212" y="1890712"/>
            <a:ext cx="5743575" cy="3076575"/>
          </a:xfrm>
          <a:prstGeom prst="rect">
            <a:avLst/>
          </a:prstGeom>
        </p:spPr>
      </p:pic>
    </p:spTree>
    <p:extLst>
      <p:ext uri="{BB962C8B-B14F-4D97-AF65-F5344CB8AC3E}">
        <p14:creationId xmlns:p14="http://schemas.microsoft.com/office/powerpoint/2010/main" val="24678994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76587" y="1795462"/>
            <a:ext cx="5838825" cy="3267075"/>
          </a:xfrm>
          <a:prstGeom prst="rect">
            <a:avLst/>
          </a:prstGeom>
        </p:spPr>
      </p:pic>
    </p:spTree>
    <p:extLst>
      <p:ext uri="{BB962C8B-B14F-4D97-AF65-F5344CB8AC3E}">
        <p14:creationId xmlns:p14="http://schemas.microsoft.com/office/powerpoint/2010/main" val="42458010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228975" y="1814512"/>
            <a:ext cx="5734050" cy="3228975"/>
          </a:xfrm>
          <a:prstGeom prst="rect">
            <a:avLst/>
          </a:prstGeom>
        </p:spPr>
      </p:pic>
    </p:spTree>
    <p:extLst>
      <p:ext uri="{BB962C8B-B14F-4D97-AF65-F5344CB8AC3E}">
        <p14:creationId xmlns:p14="http://schemas.microsoft.com/office/powerpoint/2010/main" val="22247635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305175" y="1843087"/>
            <a:ext cx="5581650" cy="3171825"/>
          </a:xfrm>
          <a:prstGeom prst="rect">
            <a:avLst/>
          </a:prstGeom>
        </p:spPr>
      </p:pic>
      <p:pic>
        <p:nvPicPr>
          <p:cNvPr id="5" name="Picture 4"/>
          <p:cNvPicPr>
            <a:picLocks noChangeAspect="1"/>
          </p:cNvPicPr>
          <p:nvPr/>
        </p:nvPicPr>
        <p:blipFill>
          <a:blip r:embed="rId3"/>
          <a:stretch>
            <a:fillRect/>
          </a:stretch>
        </p:blipFill>
        <p:spPr>
          <a:xfrm>
            <a:off x="3181350" y="1257300"/>
            <a:ext cx="5829300" cy="4343400"/>
          </a:xfrm>
          <a:prstGeom prst="rect">
            <a:avLst/>
          </a:prstGeom>
        </p:spPr>
      </p:pic>
    </p:spTree>
    <p:extLst>
      <p:ext uri="{BB962C8B-B14F-4D97-AF65-F5344CB8AC3E}">
        <p14:creationId xmlns:p14="http://schemas.microsoft.com/office/powerpoint/2010/main" val="26658781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services	</a:t>
            </a:r>
            <a:endParaRPr lang="en-US" dirty="0"/>
          </a:p>
        </p:txBody>
      </p:sp>
      <p:sp>
        <p:nvSpPr>
          <p:cNvPr id="3" name="Content Placeholder 2"/>
          <p:cNvSpPr>
            <a:spLocks noGrp="1"/>
          </p:cNvSpPr>
          <p:nvPr>
            <p:ph idx="1"/>
          </p:nvPr>
        </p:nvSpPr>
        <p:spPr/>
        <p:txBody>
          <a:bodyPr/>
          <a:lstStyle/>
          <a:p>
            <a:r>
              <a:rPr lang="en-US" b="1" dirty="0" err="1" smtClean="0"/>
              <a:t>Microservices</a:t>
            </a:r>
            <a:r>
              <a:rPr lang="en-US" dirty="0"/>
              <a:t> is a software architecture style in which complex applications are composed of small, independent processes communicating with each other using language-agnostic APIs.</a:t>
            </a:r>
          </a:p>
        </p:txBody>
      </p:sp>
    </p:spTree>
    <p:extLst>
      <p:ext uri="{BB962C8B-B14F-4D97-AF65-F5344CB8AC3E}">
        <p14:creationId xmlns:p14="http://schemas.microsoft.com/office/powerpoint/2010/main" val="19706266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discovery</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897360" y="1496919"/>
            <a:ext cx="4256826" cy="4285744"/>
          </a:xfrm>
          <a:prstGeom prst="rect">
            <a:avLst/>
          </a:prstGeom>
        </p:spPr>
      </p:pic>
    </p:spTree>
    <p:extLst>
      <p:ext uri="{BB962C8B-B14F-4D97-AF65-F5344CB8AC3E}">
        <p14:creationId xmlns:p14="http://schemas.microsoft.com/office/powerpoint/2010/main" val="18681786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a:t>
            </a:r>
            <a:r>
              <a:rPr lang="en-US" dirty="0" err="1" smtClean="0"/>
              <a:t>discovery..continued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92899" y="2252712"/>
            <a:ext cx="3476446" cy="3282054"/>
          </a:xfrm>
          <a:prstGeom prst="rect">
            <a:avLst/>
          </a:prstGeom>
        </p:spPr>
      </p:pic>
    </p:spTree>
    <p:extLst>
      <p:ext uri="{BB962C8B-B14F-4D97-AF65-F5344CB8AC3E}">
        <p14:creationId xmlns:p14="http://schemas.microsoft.com/office/powerpoint/2010/main" val="2771615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a:t>
            </a:r>
            <a:r>
              <a:rPr lang="en-US" dirty="0" err="1" smtClean="0"/>
              <a:t>discovery..continued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49988" y="2087606"/>
            <a:ext cx="5756685" cy="3827375"/>
          </a:xfrm>
          <a:prstGeom prst="rect">
            <a:avLst/>
          </a:prstGeom>
        </p:spPr>
      </p:pic>
    </p:spTree>
    <p:extLst>
      <p:ext uri="{BB962C8B-B14F-4D97-AF65-F5344CB8AC3E}">
        <p14:creationId xmlns:p14="http://schemas.microsoft.com/office/powerpoint/2010/main" val="13741909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Kubernetes – Replication Controller</a:t>
            </a:r>
            <a:endParaRPr lang="en-US" dirty="0"/>
          </a:p>
        </p:txBody>
      </p:sp>
      <p:pic>
        <p:nvPicPr>
          <p:cNvPr id="4" name="Content Placeholder 3"/>
          <p:cNvPicPr>
            <a:picLocks noGrp="1" noChangeAspect="1"/>
          </p:cNvPicPr>
          <p:nvPr>
            <p:ph idx="1"/>
          </p:nvPr>
        </p:nvPicPr>
        <p:blipFill>
          <a:blip r:embed="rId2"/>
          <a:stretch>
            <a:fillRect/>
          </a:stretch>
        </p:blipFill>
        <p:spPr>
          <a:xfrm>
            <a:off x="4438650" y="2153444"/>
            <a:ext cx="3314700" cy="3695700"/>
          </a:xfrm>
          <a:prstGeom prst="rect">
            <a:avLst/>
          </a:prstGeom>
        </p:spPr>
      </p:pic>
    </p:spTree>
    <p:extLst>
      <p:ext uri="{BB962C8B-B14F-4D97-AF65-F5344CB8AC3E}">
        <p14:creationId xmlns:p14="http://schemas.microsoft.com/office/powerpoint/2010/main" val="20436538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Kubernetes – Service Definition</a:t>
            </a:r>
            <a:endParaRPr lang="en-US" dirty="0"/>
          </a:p>
        </p:txBody>
      </p:sp>
      <p:pic>
        <p:nvPicPr>
          <p:cNvPr id="5" name="Content Placeholder 4"/>
          <p:cNvPicPr>
            <a:picLocks noGrp="1" noChangeAspect="1"/>
          </p:cNvPicPr>
          <p:nvPr>
            <p:ph idx="1"/>
          </p:nvPr>
        </p:nvPicPr>
        <p:blipFill>
          <a:blip r:embed="rId2"/>
          <a:stretch>
            <a:fillRect/>
          </a:stretch>
        </p:blipFill>
        <p:spPr>
          <a:xfrm>
            <a:off x="4443412" y="2153444"/>
            <a:ext cx="3305175" cy="3695700"/>
          </a:xfrm>
          <a:prstGeom prst="rect">
            <a:avLst/>
          </a:prstGeom>
        </p:spPr>
      </p:pic>
    </p:spTree>
    <p:extLst>
      <p:ext uri="{BB962C8B-B14F-4D97-AF65-F5344CB8AC3E}">
        <p14:creationId xmlns:p14="http://schemas.microsoft.com/office/powerpoint/2010/main" val="8329711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Infrastructure Monitoring</a:t>
            </a:r>
          </a:p>
          <a:p>
            <a:pPr lvl="1"/>
            <a:r>
              <a:rPr lang="en-US" dirty="0" err="1" smtClean="0"/>
              <a:t>Sensu</a:t>
            </a:r>
            <a:endParaRPr lang="en-US" dirty="0"/>
          </a:p>
          <a:p>
            <a:pPr lvl="1"/>
            <a:r>
              <a:rPr lang="en-US" dirty="0" smtClean="0"/>
              <a:t>Nagios</a:t>
            </a:r>
          </a:p>
          <a:p>
            <a:pPr lvl="1"/>
            <a:r>
              <a:rPr lang="en-US" dirty="0" err="1" smtClean="0"/>
              <a:t>Monit</a:t>
            </a:r>
            <a:endParaRPr lang="en-US" dirty="0" smtClean="0"/>
          </a:p>
          <a:p>
            <a:r>
              <a:rPr lang="en-US" dirty="0" smtClean="0"/>
              <a:t>Application Monitoring</a:t>
            </a:r>
          </a:p>
          <a:p>
            <a:pPr lvl="1"/>
            <a:endParaRPr lang="en-US" dirty="0" smtClean="0"/>
          </a:p>
          <a:p>
            <a:r>
              <a:rPr lang="en-US" dirty="0" smtClean="0"/>
              <a:t>Log monitoring</a:t>
            </a:r>
          </a:p>
          <a:p>
            <a:pPr lvl="1"/>
            <a:r>
              <a:rPr lang="en-US" dirty="0" smtClean="0"/>
              <a:t>ELK</a:t>
            </a:r>
          </a:p>
          <a:p>
            <a:pPr lvl="1"/>
            <a:r>
              <a:rPr lang="en-US" dirty="0" err="1" smtClean="0"/>
              <a:t>Splunk</a:t>
            </a:r>
            <a:endParaRPr lang="en-US" dirty="0" smtClean="0"/>
          </a:p>
          <a:p>
            <a:pPr lvl="1"/>
            <a:r>
              <a:rPr lang="en-US" dirty="0" err="1" smtClean="0"/>
              <a:t>Greylog</a:t>
            </a:r>
            <a:endParaRPr lang="en-US" dirty="0" smtClean="0"/>
          </a:p>
          <a:p>
            <a:r>
              <a:rPr lang="en-US" dirty="0" smtClean="0"/>
              <a:t>Container monitoring</a:t>
            </a:r>
          </a:p>
          <a:p>
            <a:pPr lvl="1"/>
            <a:r>
              <a:rPr lang="en-US" dirty="0" err="1" smtClean="0"/>
              <a:t>cAdvisor</a:t>
            </a:r>
            <a:endParaRPr lang="en-US" dirty="0"/>
          </a:p>
        </p:txBody>
      </p:sp>
    </p:spTree>
    <p:extLst>
      <p:ext uri="{BB962C8B-B14F-4D97-AF65-F5344CB8AC3E}">
        <p14:creationId xmlns:p14="http://schemas.microsoft.com/office/powerpoint/2010/main" val="9584227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ELK Stack</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65429" y="1825625"/>
            <a:ext cx="6461142" cy="4368822"/>
          </a:xfrm>
          <a:prstGeom prst="rect">
            <a:avLst/>
          </a:prstGeom>
        </p:spPr>
      </p:pic>
    </p:spTree>
    <p:extLst>
      <p:ext uri="{BB962C8B-B14F-4D97-AF65-F5344CB8AC3E}">
        <p14:creationId xmlns:p14="http://schemas.microsoft.com/office/powerpoint/2010/main" val="25165766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a:t>
            </a:r>
            <a:r>
              <a:rPr lang="en-US" dirty="0" smtClean="0"/>
              <a:t>Log stash Configuration File</a:t>
            </a:r>
            <a:endParaRPr lang="en-US" dirty="0"/>
          </a:p>
        </p:txBody>
      </p:sp>
      <p:sp>
        <p:nvSpPr>
          <p:cNvPr id="3" name="Content Placeholder 2"/>
          <p:cNvSpPr>
            <a:spLocks noGrp="1"/>
          </p:cNvSpPr>
          <p:nvPr>
            <p:ph idx="1"/>
          </p:nvPr>
        </p:nvSpPr>
        <p:spPr/>
        <p:txBody>
          <a:bodyPr>
            <a:normAutofit fontScale="92500" lnSpcReduction="20000"/>
          </a:bodyPr>
          <a:lstStyle/>
          <a:p>
            <a:r>
              <a:rPr lang="en-US" dirty="0"/>
              <a:t>input { </a:t>
            </a:r>
            <a:r>
              <a:rPr lang="en-US" dirty="0" err="1"/>
              <a:t>stdin</a:t>
            </a:r>
            <a:r>
              <a:rPr lang="en-US" dirty="0"/>
              <a:t> { </a:t>
            </a:r>
            <a:r>
              <a:rPr lang="en-US" dirty="0" smtClean="0"/>
              <a:t>} </a:t>
            </a:r>
            <a:r>
              <a:rPr lang="en-US" dirty="0"/>
              <a:t>} </a:t>
            </a:r>
            <a:endParaRPr lang="en-US" dirty="0" smtClean="0"/>
          </a:p>
          <a:p>
            <a:r>
              <a:rPr lang="en-US" dirty="0" smtClean="0"/>
              <a:t>filter </a:t>
            </a:r>
          </a:p>
          <a:p>
            <a:r>
              <a:rPr lang="en-US" dirty="0" smtClean="0"/>
              <a:t>{ </a:t>
            </a:r>
          </a:p>
          <a:p>
            <a:r>
              <a:rPr lang="en-US" dirty="0" err="1" smtClean="0"/>
              <a:t>grok</a:t>
            </a:r>
            <a:r>
              <a:rPr lang="en-US" dirty="0" smtClean="0"/>
              <a:t> </a:t>
            </a:r>
          </a:p>
          <a:p>
            <a:r>
              <a:rPr lang="en-US" dirty="0" smtClean="0"/>
              <a:t>{ </a:t>
            </a:r>
            <a:r>
              <a:rPr lang="en-US" dirty="0"/>
              <a:t>match =&gt; { "message" =&gt; "%{COMBINEDAPACHELOG}" } } date { match =&gt; [ "timestamp" , "</a:t>
            </a:r>
            <a:r>
              <a:rPr lang="en-US" dirty="0" err="1"/>
              <a:t>dd</a:t>
            </a:r>
            <a:r>
              <a:rPr lang="en-US" dirty="0"/>
              <a:t>/MMM/</a:t>
            </a:r>
            <a:r>
              <a:rPr lang="en-US" dirty="0" err="1"/>
              <a:t>yyyy:HH:mm:ss</a:t>
            </a:r>
            <a:r>
              <a:rPr lang="en-US" dirty="0"/>
              <a:t> Z" ] } </a:t>
            </a:r>
            <a:endParaRPr lang="en-US" dirty="0" smtClean="0"/>
          </a:p>
          <a:p>
            <a:r>
              <a:rPr lang="en-US" dirty="0" smtClean="0"/>
              <a:t>}</a:t>
            </a:r>
          </a:p>
          <a:p>
            <a:r>
              <a:rPr lang="en-US" dirty="0" smtClean="0"/>
              <a:t> output</a:t>
            </a:r>
          </a:p>
          <a:p>
            <a:r>
              <a:rPr lang="en-US" dirty="0" smtClean="0"/>
              <a:t> </a:t>
            </a:r>
            <a:r>
              <a:rPr lang="en-US" dirty="0"/>
              <a:t>{ </a:t>
            </a:r>
            <a:r>
              <a:rPr lang="en-US" dirty="0" err="1"/>
              <a:t>elasticsearch</a:t>
            </a:r>
            <a:r>
              <a:rPr lang="en-US" dirty="0"/>
              <a:t> { hosts =&gt; ["localhost:9200"] } </a:t>
            </a:r>
            <a:r>
              <a:rPr lang="en-US" dirty="0" err="1"/>
              <a:t>stdout</a:t>
            </a:r>
            <a:r>
              <a:rPr lang="en-US" dirty="0"/>
              <a:t> { codec =&gt; </a:t>
            </a:r>
            <a:r>
              <a:rPr lang="en-US" dirty="0" err="1"/>
              <a:t>rubydebug</a:t>
            </a:r>
            <a:r>
              <a:rPr lang="en-US" dirty="0"/>
              <a:t> } </a:t>
            </a:r>
            <a:endParaRPr lang="en-US" dirty="0" smtClean="0"/>
          </a:p>
          <a:p>
            <a:r>
              <a:rPr lang="en-US" dirty="0" smtClean="0"/>
              <a:t>}</a:t>
            </a:r>
            <a:endParaRPr lang="en-US" dirty="0"/>
          </a:p>
        </p:txBody>
      </p:sp>
    </p:spTree>
    <p:extLst>
      <p:ext uri="{BB962C8B-B14F-4D97-AF65-F5344CB8AC3E}">
        <p14:creationId xmlns:p14="http://schemas.microsoft.com/office/powerpoint/2010/main" val="33370511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Kibana</a:t>
            </a:r>
            <a:endParaRPr lang="en-US" dirty="0"/>
          </a:p>
        </p:txBody>
      </p:sp>
      <p:sp>
        <p:nvSpPr>
          <p:cNvPr id="3" name="Content Placeholder 2"/>
          <p:cNvSpPr>
            <a:spLocks noGrp="1"/>
          </p:cNvSpPr>
          <p:nvPr>
            <p:ph idx="1"/>
          </p:nvPr>
        </p:nvSpPr>
        <p:spPr/>
        <p:txBody>
          <a:bodyPr/>
          <a:lstStyle/>
          <a:p>
            <a:endParaRPr lang="en-US"/>
          </a:p>
        </p:txBody>
      </p:sp>
      <p:pic>
        <p:nvPicPr>
          <p:cNvPr id="2050" name="Picture 2" descr="How To Use Kibana Discov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48424" y="1895374"/>
            <a:ext cx="6431626" cy="3928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7369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224212" y="1571625"/>
            <a:ext cx="5743575" cy="3714750"/>
          </a:xfrm>
          <a:prstGeom prst="rect">
            <a:avLst/>
          </a:prstGeom>
        </p:spPr>
      </p:pic>
    </p:spTree>
    <p:extLst>
      <p:ext uri="{BB962C8B-B14F-4D97-AF65-F5344CB8AC3E}">
        <p14:creationId xmlns:p14="http://schemas.microsoft.com/office/powerpoint/2010/main" val="30862901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a:t>
            </a:r>
            <a:endParaRPr lang="en-US" dirty="0"/>
          </a:p>
        </p:txBody>
      </p:sp>
      <p:sp>
        <p:nvSpPr>
          <p:cNvPr id="3" name="Content Placeholder 2"/>
          <p:cNvSpPr>
            <a:spLocks noGrp="1"/>
          </p:cNvSpPr>
          <p:nvPr>
            <p:ph idx="1"/>
          </p:nvPr>
        </p:nvSpPr>
        <p:spPr/>
        <p:txBody>
          <a:bodyPr/>
          <a:lstStyle/>
          <a:p>
            <a:r>
              <a:rPr lang="en-US" dirty="0" smtClean="0"/>
              <a:t>Public </a:t>
            </a:r>
          </a:p>
          <a:p>
            <a:r>
              <a:rPr lang="en-US" dirty="0" smtClean="0"/>
              <a:t>Private</a:t>
            </a:r>
          </a:p>
          <a:p>
            <a:r>
              <a:rPr lang="en-US" dirty="0" smtClean="0"/>
              <a:t>Hybrid</a:t>
            </a:r>
          </a:p>
          <a:p>
            <a:endParaRPr lang="en-US" dirty="0" smtClean="0"/>
          </a:p>
        </p:txBody>
      </p:sp>
    </p:spTree>
    <p:extLst>
      <p:ext uri="{BB962C8B-B14F-4D97-AF65-F5344CB8AC3E}">
        <p14:creationId xmlns:p14="http://schemas.microsoft.com/office/powerpoint/2010/main" val="4781810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(Amazon Web services)</a:t>
            </a:r>
            <a:endParaRPr lang="en-US" dirty="0"/>
          </a:p>
        </p:txBody>
      </p:sp>
      <p:sp>
        <p:nvSpPr>
          <p:cNvPr id="3" name="Content Placeholder 2"/>
          <p:cNvSpPr>
            <a:spLocks noGrp="1"/>
          </p:cNvSpPr>
          <p:nvPr>
            <p:ph idx="1"/>
          </p:nvPr>
        </p:nvSpPr>
        <p:spPr/>
        <p:txBody>
          <a:bodyPr>
            <a:normAutofit lnSpcReduction="10000"/>
          </a:bodyPr>
          <a:lstStyle/>
          <a:p>
            <a:r>
              <a:rPr lang="en-US" dirty="0" smtClean="0"/>
              <a:t>VPC</a:t>
            </a:r>
          </a:p>
          <a:p>
            <a:r>
              <a:rPr lang="en-US" dirty="0" smtClean="0"/>
              <a:t>EC2</a:t>
            </a:r>
          </a:p>
          <a:p>
            <a:r>
              <a:rPr lang="en-US" dirty="0" smtClean="0"/>
              <a:t>ELB</a:t>
            </a:r>
          </a:p>
          <a:p>
            <a:r>
              <a:rPr lang="en-US" dirty="0" smtClean="0"/>
              <a:t>S3</a:t>
            </a:r>
          </a:p>
          <a:p>
            <a:r>
              <a:rPr lang="en-US" dirty="0" smtClean="0"/>
              <a:t>EBS</a:t>
            </a:r>
          </a:p>
          <a:p>
            <a:r>
              <a:rPr lang="en-US" dirty="0" smtClean="0"/>
              <a:t>ASG</a:t>
            </a:r>
          </a:p>
          <a:p>
            <a:r>
              <a:rPr lang="en-US" dirty="0" smtClean="0"/>
              <a:t>RDS</a:t>
            </a:r>
          </a:p>
          <a:p>
            <a:r>
              <a:rPr lang="en-US" dirty="0" err="1" smtClean="0"/>
              <a:t>CloudFront</a:t>
            </a:r>
            <a:endParaRPr lang="en-US" dirty="0" smtClean="0"/>
          </a:p>
          <a:p>
            <a:r>
              <a:rPr lang="en-US" dirty="0" smtClean="0"/>
              <a:t>Route 53</a:t>
            </a:r>
          </a:p>
          <a:p>
            <a:endParaRPr lang="en-US" dirty="0"/>
          </a:p>
        </p:txBody>
      </p:sp>
    </p:spTree>
    <p:extLst>
      <p:ext uri="{BB962C8B-B14F-4D97-AF65-F5344CB8AC3E}">
        <p14:creationId xmlns:p14="http://schemas.microsoft.com/office/powerpoint/2010/main" val="42093288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Questions?</a:t>
            </a:r>
            <a:endParaRPr lang="en-US" dirty="0"/>
          </a:p>
        </p:txBody>
      </p:sp>
    </p:spTree>
    <p:extLst>
      <p:ext uri="{BB962C8B-B14F-4D97-AF65-F5344CB8AC3E}">
        <p14:creationId xmlns:p14="http://schemas.microsoft.com/office/powerpoint/2010/main" val="9330138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367087" y="1762125"/>
            <a:ext cx="5457825" cy="3333750"/>
          </a:xfrm>
          <a:prstGeom prst="rect">
            <a:avLst/>
          </a:prstGeom>
        </p:spPr>
      </p:pic>
    </p:spTree>
    <p:extLst>
      <p:ext uri="{BB962C8B-B14F-4D97-AF65-F5344CB8AC3E}">
        <p14:creationId xmlns:p14="http://schemas.microsoft.com/office/powerpoint/2010/main" val="22263414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167062" y="1428750"/>
            <a:ext cx="5857875" cy="4000500"/>
          </a:xfrm>
          <a:prstGeom prst="rect">
            <a:avLst/>
          </a:prstGeom>
        </p:spPr>
      </p:pic>
    </p:spTree>
    <p:extLst>
      <p:ext uri="{BB962C8B-B14F-4D97-AF65-F5344CB8AC3E}">
        <p14:creationId xmlns:p14="http://schemas.microsoft.com/office/powerpoint/2010/main" val="13792511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128962" y="1485900"/>
            <a:ext cx="5934075" cy="3886200"/>
          </a:xfrm>
          <a:prstGeom prst="rect">
            <a:avLst/>
          </a:prstGeom>
        </p:spPr>
      </p:pic>
    </p:spTree>
    <p:extLst>
      <p:ext uri="{BB962C8B-B14F-4D97-AF65-F5344CB8AC3E}">
        <p14:creationId xmlns:p14="http://schemas.microsoft.com/office/powerpoint/2010/main" val="24840959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552</Words>
  <Application>Microsoft Office PowerPoint</Application>
  <PresentationFormat>Widescreen</PresentationFormat>
  <Paragraphs>126</Paragraphs>
  <Slides>62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Calibri</vt:lpstr>
      <vt:lpstr>Calibri Light</vt:lpstr>
      <vt:lpstr>Proxima Nova</vt:lpstr>
      <vt:lpstr>Segoe UI</vt:lpstr>
      <vt:lpstr>Office Theme</vt:lpstr>
      <vt:lpstr>DevOps </vt:lpstr>
      <vt:lpstr>What is DevOps?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Sample Future Application Stack</vt:lpstr>
      <vt:lpstr>JIRA</vt:lpstr>
      <vt:lpstr>PowerPoint Presentation</vt:lpstr>
      <vt:lpstr>Version Control </vt:lpstr>
      <vt:lpstr>PowerPoint Presentation</vt:lpstr>
      <vt:lpstr>Git</vt:lpstr>
      <vt:lpstr>PowerPoint Presentation</vt:lpstr>
      <vt:lpstr>PowerPoint Presentation</vt:lpstr>
      <vt:lpstr>Build Tools</vt:lpstr>
      <vt:lpstr>Maven</vt:lpstr>
      <vt:lpstr>Maven..continued</vt:lpstr>
      <vt:lpstr>Maven..continued</vt:lpstr>
      <vt:lpstr>PowerPoint Presentation</vt:lpstr>
      <vt:lpstr>Code coverage</vt:lpstr>
      <vt:lpstr>CI Tools</vt:lpstr>
      <vt:lpstr>Jenkins</vt:lpstr>
      <vt:lpstr>Jenkins..Continued</vt:lpstr>
      <vt:lpstr>Static Code Analysis</vt:lpstr>
      <vt:lpstr>Sonarqube</vt:lpstr>
      <vt:lpstr>Code Review</vt:lpstr>
      <vt:lpstr>PowerPoint Presentation</vt:lpstr>
      <vt:lpstr>PowerPoint Presentation</vt:lpstr>
      <vt:lpstr>Artifact Repository</vt:lpstr>
      <vt:lpstr>Nexus</vt:lpstr>
      <vt:lpstr>Infrastructure As Code</vt:lpstr>
      <vt:lpstr>Tools</vt:lpstr>
      <vt:lpstr>Sample Chef recipe:</vt:lpstr>
      <vt:lpstr>Docker</vt:lpstr>
      <vt:lpstr>Containerization</vt:lpstr>
      <vt:lpstr>PowerPoint Presentation</vt:lpstr>
      <vt:lpstr>PowerPoint Presentation</vt:lpstr>
      <vt:lpstr>Container Orchestration</vt:lpstr>
      <vt:lpstr>Datacenter Operating System</vt:lpstr>
      <vt:lpstr>PowerPoint Presentation</vt:lpstr>
      <vt:lpstr>PowerPoint Presentation</vt:lpstr>
      <vt:lpstr>PowerPoint Presentation</vt:lpstr>
      <vt:lpstr>PowerPoint Presentation</vt:lpstr>
      <vt:lpstr>Kubernetes</vt:lpstr>
      <vt:lpstr>PowerPoint Presentation</vt:lpstr>
      <vt:lpstr>PowerPoint Presentation</vt:lpstr>
      <vt:lpstr>Micro services </vt:lpstr>
      <vt:lpstr>Service discovery</vt:lpstr>
      <vt:lpstr>Service discovery..continued</vt:lpstr>
      <vt:lpstr>Service discovery..continued</vt:lpstr>
      <vt:lpstr>Kubernetes – Replication Controller</vt:lpstr>
      <vt:lpstr>Kubernetes – Service Definition</vt:lpstr>
      <vt:lpstr>Monitoring</vt:lpstr>
      <vt:lpstr>ELK Stack</vt:lpstr>
      <vt:lpstr>Sample Log stash Configuration File</vt:lpstr>
      <vt:lpstr>Kibana</vt:lpstr>
      <vt:lpstr>Cloud </vt:lpstr>
      <vt:lpstr>AWS (Amazon Web services)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dc:title>
  <dc:creator>SKottarathi</dc:creator>
  <cp:lastModifiedBy>SKottarathi</cp:lastModifiedBy>
  <cp:revision>27</cp:revision>
  <dcterms:created xsi:type="dcterms:W3CDTF">2016-04-06T15:29:40Z</dcterms:created>
  <dcterms:modified xsi:type="dcterms:W3CDTF">2016-04-12T11:27:49Z</dcterms:modified>
</cp:coreProperties>
</file>